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6" r:id="rId2"/>
  </p:sldMasterIdLst>
  <p:notesMasterIdLst>
    <p:notesMasterId r:id="rId92"/>
  </p:notesMasterIdLst>
  <p:sldIdLst>
    <p:sldId id="306" r:id="rId3"/>
    <p:sldId id="307" r:id="rId4"/>
    <p:sldId id="308" r:id="rId5"/>
    <p:sldId id="309" r:id="rId6"/>
    <p:sldId id="310" r:id="rId7"/>
    <p:sldId id="349" r:id="rId8"/>
    <p:sldId id="350" r:id="rId9"/>
    <p:sldId id="352" r:id="rId10"/>
    <p:sldId id="353" r:id="rId11"/>
    <p:sldId id="354" r:id="rId12"/>
    <p:sldId id="355" r:id="rId13"/>
    <p:sldId id="356" r:id="rId14"/>
    <p:sldId id="404" r:id="rId15"/>
    <p:sldId id="358" r:id="rId16"/>
    <p:sldId id="360" r:id="rId17"/>
    <p:sldId id="361" r:id="rId18"/>
    <p:sldId id="362" r:id="rId19"/>
    <p:sldId id="405" r:id="rId20"/>
    <p:sldId id="406" r:id="rId21"/>
    <p:sldId id="407" r:id="rId22"/>
    <p:sldId id="359" r:id="rId23"/>
    <p:sldId id="363" r:id="rId24"/>
    <p:sldId id="366" r:id="rId25"/>
    <p:sldId id="367" r:id="rId26"/>
    <p:sldId id="368" r:id="rId27"/>
    <p:sldId id="369" r:id="rId28"/>
    <p:sldId id="370" r:id="rId29"/>
    <p:sldId id="372" r:id="rId30"/>
    <p:sldId id="373" r:id="rId31"/>
    <p:sldId id="374" r:id="rId32"/>
    <p:sldId id="375" r:id="rId33"/>
    <p:sldId id="376" r:id="rId34"/>
    <p:sldId id="377" r:id="rId35"/>
    <p:sldId id="378" r:id="rId36"/>
    <p:sldId id="379" r:id="rId37"/>
    <p:sldId id="380" r:id="rId38"/>
    <p:sldId id="411" r:id="rId39"/>
    <p:sldId id="393" r:id="rId40"/>
    <p:sldId id="258" r:id="rId41"/>
    <p:sldId id="381" r:id="rId42"/>
    <p:sldId id="260" r:id="rId43"/>
    <p:sldId id="382" r:id="rId44"/>
    <p:sldId id="383" r:id="rId45"/>
    <p:sldId id="261" r:id="rId46"/>
    <p:sldId id="384" r:id="rId47"/>
    <p:sldId id="347" r:id="rId48"/>
    <p:sldId id="385" r:id="rId49"/>
    <p:sldId id="403" r:id="rId50"/>
    <p:sldId id="387" r:id="rId51"/>
    <p:sldId id="410" r:id="rId52"/>
    <p:sldId id="294" r:id="rId53"/>
    <p:sldId id="348" r:id="rId54"/>
    <p:sldId id="414" r:id="rId55"/>
    <p:sldId id="394" r:id="rId56"/>
    <p:sldId id="395" r:id="rId57"/>
    <p:sldId id="396" r:id="rId58"/>
    <p:sldId id="397" r:id="rId59"/>
    <p:sldId id="398" r:id="rId60"/>
    <p:sldId id="298" r:id="rId61"/>
    <p:sldId id="299" r:id="rId62"/>
    <p:sldId id="388" r:id="rId63"/>
    <p:sldId id="283" r:id="rId64"/>
    <p:sldId id="389" r:id="rId65"/>
    <p:sldId id="390" r:id="rId66"/>
    <p:sldId id="391" r:id="rId67"/>
    <p:sldId id="392" r:id="rId68"/>
    <p:sldId id="409" r:id="rId69"/>
    <p:sldId id="413" r:id="rId70"/>
    <p:sldId id="300" r:id="rId71"/>
    <p:sldId id="408" r:id="rId72"/>
    <p:sldId id="319" r:id="rId73"/>
    <p:sldId id="320" r:id="rId74"/>
    <p:sldId id="321" r:id="rId75"/>
    <p:sldId id="322" r:id="rId76"/>
    <p:sldId id="323" r:id="rId77"/>
    <p:sldId id="324" r:id="rId78"/>
    <p:sldId id="325" r:id="rId79"/>
    <p:sldId id="326" r:id="rId80"/>
    <p:sldId id="327" r:id="rId81"/>
    <p:sldId id="328" r:id="rId82"/>
    <p:sldId id="329" r:id="rId83"/>
    <p:sldId id="330" r:id="rId84"/>
    <p:sldId id="331" r:id="rId85"/>
    <p:sldId id="302" r:id="rId86"/>
    <p:sldId id="345" r:id="rId87"/>
    <p:sldId id="303" r:id="rId88"/>
    <p:sldId id="346" r:id="rId89"/>
    <p:sldId id="304" r:id="rId90"/>
    <p:sldId id="305" r:id="rId91"/>
  </p:sldIdLst>
  <p:sldSz cx="9144000" cy="5143500" type="screen16x9"/>
  <p:notesSz cx="6858000" cy="9144000"/>
  <p:embeddedFontLst>
    <p:embeddedFont>
      <p:font typeface="ADLaM Display" panose="02010000000000000000" pitchFamily="2" charset="0"/>
      <p:regular r:id="rId93"/>
    </p:embeddedFont>
    <p:embeddedFont>
      <p:font typeface="Cambria" panose="02040503050406030204" pitchFamily="18" charset="0"/>
      <p:regular r:id="rId94"/>
      <p:bold r:id="rId95"/>
      <p:italic r:id="rId96"/>
      <p:boldItalic r:id="rId97"/>
    </p:embeddedFont>
    <p:embeddedFont>
      <p:font typeface="Corbel" panose="020B0503020204020204" pitchFamily="34" charset="0"/>
      <p:regular r:id="rId98"/>
      <p:bold r:id="rId99"/>
      <p:italic r:id="rId100"/>
      <p:boldItalic r:id="rId101"/>
    </p:embeddedFont>
    <p:embeddedFont>
      <p:font typeface="Matura MT Script Capitals" panose="03020802060602070202" pitchFamily="66" charset="0"/>
      <p:regular r:id="rId102"/>
    </p:embeddedFont>
    <p:embeddedFont>
      <p:font typeface="Montserrat ExtraBold" panose="00000900000000000000" pitchFamily="2" charset="0"/>
      <p:bold r:id="rId103"/>
      <p:boldItalic r:id="rId104"/>
    </p:embeddedFont>
    <p:embeddedFont>
      <p:font typeface="Noto Sans Symbols" panose="020B0604020202020204" charset="0"/>
      <p:regular r:id="rId105"/>
      <p:bold r:id="rId106"/>
    </p:embeddedFont>
    <p:embeddedFont>
      <p:font typeface="Raleway" pitchFamily="2" charset="0"/>
      <p:regular r:id="rId107"/>
      <p:bold r:id="rId108"/>
      <p:italic r:id="rId109"/>
      <p:boldItalic r:id="rId110"/>
    </p:embeddedFont>
    <p:embeddedFont>
      <p:font typeface="Raleway Black" pitchFamily="2" charset="0"/>
      <p:bold r:id="rId111"/>
      <p:boldItalic r:id="rId112"/>
    </p:embeddedFont>
    <p:embeddedFont>
      <p:font typeface="Raleway ExtraBold" pitchFamily="2" charset="0"/>
      <p:bold r:id="rId113"/>
      <p:boldItalic r:id="rId114"/>
    </p:embeddedFont>
    <p:embeddedFont>
      <p:font typeface="Raleway Medium" pitchFamily="2" charset="0"/>
      <p:regular r:id="rId115"/>
      <p:italic r:id="rId116"/>
    </p:embeddedFont>
    <p:embeddedFont>
      <p:font typeface="Raleway SemiBold" pitchFamily="2" charset="0"/>
      <p:bold r:id="rId117"/>
      <p:boldItalic r:id="rId118"/>
    </p:embeddedFont>
    <p:embeddedFont>
      <p:font typeface="Roboto" panose="02000000000000000000" pitchFamily="2" charset="0"/>
      <p:regular r:id="rId119"/>
      <p:bold r:id="rId120"/>
      <p:italic r:id="rId121"/>
      <p:boldItalic r:id="rId122"/>
    </p:embeddedFont>
    <p:embeddedFont>
      <p:font typeface="Trebuchet MS" panose="020B0603020202020204" pitchFamily="34" charset="0"/>
      <p:regular r:id="rId123"/>
      <p:bold r:id="rId124"/>
      <p:italic r:id="rId125"/>
      <p:boldItalic r:id="rId126"/>
    </p:embeddedFont>
    <p:embeddedFont>
      <p:font typeface="Verdana" panose="020B0604030504040204" pitchFamily="34" charset="0"/>
      <p:regular r:id="rId127"/>
      <p:bold r:id="rId128"/>
      <p:italic r:id="rId129"/>
      <p:boldItalic r:id="rId1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35" roundtripDataSignature="AMtx7mgmLe1hnQLw6saQMHzh8ivjKMnA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6600"/>
    <a:srgbClr val="FF00FF"/>
    <a:srgbClr val="00FF00"/>
    <a:srgbClr val="9933FF"/>
    <a:srgbClr val="FF3300"/>
    <a:srgbClr val="00FF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BB0C9E9-D46C-4557-9080-65F0CED38CAB}">
  <a:tblStyle styleId="{FBB0C9E9-D46C-4557-9080-65F0CED38CAB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25.fntdata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theme" Target="theme/theme1.xml"/><Relationship Id="rId16" Type="http://schemas.openxmlformats.org/officeDocument/2006/relationships/slide" Target="slides/slide14.xml"/><Relationship Id="rId107" Type="http://schemas.openxmlformats.org/officeDocument/2006/relationships/font" Target="fonts/font15.fntdata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font" Target="fonts/font10.fntdata"/><Relationship Id="rId123" Type="http://schemas.openxmlformats.org/officeDocument/2006/relationships/font" Target="fonts/font31.fntdata"/><Relationship Id="rId128" Type="http://schemas.openxmlformats.org/officeDocument/2006/relationships/font" Target="fonts/font36.fntdata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font" Target="fonts/font3.fntdata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font" Target="fonts/font21.fntdata"/><Relationship Id="rId118" Type="http://schemas.openxmlformats.org/officeDocument/2006/relationships/font" Target="fonts/font26.fntdata"/><Relationship Id="rId139" Type="http://schemas.openxmlformats.org/officeDocument/2006/relationships/tableStyles" Target="tableStyle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font" Target="fonts/font11.fntdata"/><Relationship Id="rId108" Type="http://schemas.openxmlformats.org/officeDocument/2006/relationships/font" Target="fonts/font16.fntdata"/><Relationship Id="rId124" Type="http://schemas.openxmlformats.org/officeDocument/2006/relationships/font" Target="fonts/font32.fntdata"/><Relationship Id="rId129" Type="http://schemas.openxmlformats.org/officeDocument/2006/relationships/font" Target="fonts/font37.fntdata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font" Target="fonts/font22.fntdata"/><Relationship Id="rId119" Type="http://schemas.openxmlformats.org/officeDocument/2006/relationships/font" Target="fonts/font27.fntdata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font" Target="fonts/font38.fntdata"/><Relationship Id="rId135" Type="http://customschemas.google.com/relationships/presentationmetadata" Target="metadata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font" Target="fonts/font17.fntdata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font" Target="fonts/font5.fntdata"/><Relationship Id="rId104" Type="http://schemas.openxmlformats.org/officeDocument/2006/relationships/font" Target="fonts/font12.fntdata"/><Relationship Id="rId120" Type="http://schemas.openxmlformats.org/officeDocument/2006/relationships/font" Target="fonts/font28.fntdata"/><Relationship Id="rId125" Type="http://schemas.openxmlformats.org/officeDocument/2006/relationships/font" Target="fonts/font33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font" Target="fonts/font18.fntdata"/><Relationship Id="rId115" Type="http://schemas.openxmlformats.org/officeDocument/2006/relationships/font" Target="fonts/font23.fntdata"/><Relationship Id="rId136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font" Target="fonts/font8.fntdata"/><Relationship Id="rId105" Type="http://schemas.openxmlformats.org/officeDocument/2006/relationships/font" Target="fonts/font13.fntdata"/><Relationship Id="rId126" Type="http://schemas.openxmlformats.org/officeDocument/2006/relationships/font" Target="fonts/font34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font" Target="fonts/font1.fntdata"/><Relationship Id="rId98" Type="http://schemas.openxmlformats.org/officeDocument/2006/relationships/font" Target="fonts/font6.fntdata"/><Relationship Id="rId121" Type="http://schemas.openxmlformats.org/officeDocument/2006/relationships/font" Target="fonts/font29.fntdata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font" Target="fonts/font24.fntdata"/><Relationship Id="rId13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font" Target="fonts/font19.fntdata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font" Target="fonts/font14.fntdata"/><Relationship Id="rId127" Type="http://schemas.openxmlformats.org/officeDocument/2006/relationships/font" Target="fonts/font35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font" Target="fonts/font2.fntdata"/><Relationship Id="rId99" Type="http://schemas.openxmlformats.org/officeDocument/2006/relationships/font" Target="fonts/font7.fntdata"/><Relationship Id="rId101" Type="http://schemas.openxmlformats.org/officeDocument/2006/relationships/font" Target="fonts/font9.fntdata"/><Relationship Id="rId122" Type="http://schemas.openxmlformats.org/officeDocument/2006/relationships/font" Target="fonts/font3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1000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71326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57629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5729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75311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76963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39249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09710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8644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8762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f4b5235318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g1f4b5235318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7492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29962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90654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f4b5235318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8" name="Google Shape;348;g1f4b5235318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Google Shape;355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Google Shape;355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60312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f4b5235318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g1f4b5235318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86500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>
          <a:extLst>
            <a:ext uri="{FF2B5EF4-FFF2-40B4-BE49-F238E27FC236}">
              <a16:creationId xmlns:a16="http://schemas.microsoft.com/office/drawing/2014/main" id="{577F3388-82D2-498B-5600-49E90AC20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:notes">
            <a:extLst>
              <a:ext uri="{FF2B5EF4-FFF2-40B4-BE49-F238E27FC236}">
                <a16:creationId xmlns:a16="http://schemas.microsoft.com/office/drawing/2014/main" id="{1F620F6D-EB0D-0F26-2F7E-E6A847DEEE7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4:notes">
            <a:extLst>
              <a:ext uri="{FF2B5EF4-FFF2-40B4-BE49-F238E27FC236}">
                <a16:creationId xmlns:a16="http://schemas.microsoft.com/office/drawing/2014/main" id="{01E972E8-8C00-9CAC-8EDD-846DE9E4A6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4253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46600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efcdcbfe6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g1efcdcbfe66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639FB74F-5E35-3D8B-423F-2163EC478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efcdcbfe66_0_13:notes">
            <a:extLst>
              <a:ext uri="{FF2B5EF4-FFF2-40B4-BE49-F238E27FC236}">
                <a16:creationId xmlns:a16="http://schemas.microsoft.com/office/drawing/2014/main" id="{699BA8C8-560C-FFA8-C704-17D90853D2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g1efcdcbfe66_0_13:notes">
            <a:extLst>
              <a:ext uri="{FF2B5EF4-FFF2-40B4-BE49-F238E27FC236}">
                <a16:creationId xmlns:a16="http://schemas.microsoft.com/office/drawing/2014/main" id="{520B521B-0415-DCC2-2217-9A17957F02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52201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71B9B141-7455-01E5-DA19-55807511C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efcdcbfe66_0_13:notes">
            <a:extLst>
              <a:ext uri="{FF2B5EF4-FFF2-40B4-BE49-F238E27FC236}">
                <a16:creationId xmlns:a16="http://schemas.microsoft.com/office/drawing/2014/main" id="{C6F7D496-22CF-DE3D-0FAD-B8DEF73487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g1efcdcbfe66_0_13:notes">
            <a:extLst>
              <a:ext uri="{FF2B5EF4-FFF2-40B4-BE49-F238E27FC236}">
                <a16:creationId xmlns:a16="http://schemas.microsoft.com/office/drawing/2014/main" id="{7178B181-C783-E281-B9B7-7C75F1BA0AC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95890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71B9B141-7455-01E5-DA19-55807511C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efcdcbfe66_0_13:notes">
            <a:extLst>
              <a:ext uri="{FF2B5EF4-FFF2-40B4-BE49-F238E27FC236}">
                <a16:creationId xmlns:a16="http://schemas.microsoft.com/office/drawing/2014/main" id="{C6F7D496-22CF-DE3D-0FAD-B8DEF73487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g1efcdcbfe66_0_13:notes">
            <a:extLst>
              <a:ext uri="{FF2B5EF4-FFF2-40B4-BE49-F238E27FC236}">
                <a16:creationId xmlns:a16="http://schemas.microsoft.com/office/drawing/2014/main" id="{7178B181-C783-E281-B9B7-7C75F1BA0AC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903006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71B9B141-7455-01E5-DA19-55807511C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efcdcbfe66_0_13:notes">
            <a:extLst>
              <a:ext uri="{FF2B5EF4-FFF2-40B4-BE49-F238E27FC236}">
                <a16:creationId xmlns:a16="http://schemas.microsoft.com/office/drawing/2014/main" id="{C6F7D496-22CF-DE3D-0FAD-B8DEF73487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g1efcdcbfe66_0_13:notes">
            <a:extLst>
              <a:ext uri="{FF2B5EF4-FFF2-40B4-BE49-F238E27FC236}">
                <a16:creationId xmlns:a16="http://schemas.microsoft.com/office/drawing/2014/main" id="{7178B181-C783-E281-B9B7-7C75F1BA0AC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922803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0" name="Google Shape;440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f4b5235318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g1f4b5235318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050436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>
          <a:extLst>
            <a:ext uri="{FF2B5EF4-FFF2-40B4-BE49-F238E27FC236}">
              <a16:creationId xmlns:a16="http://schemas.microsoft.com/office/drawing/2014/main" id="{6259A8AF-5855-24E6-4F3E-610B90AB1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:notes">
            <a:extLst>
              <a:ext uri="{FF2B5EF4-FFF2-40B4-BE49-F238E27FC236}">
                <a16:creationId xmlns:a16="http://schemas.microsoft.com/office/drawing/2014/main" id="{4DBC2AC1-0612-167F-D452-E840B397FC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" name="Google Shape;53;p1:notes">
            <a:extLst>
              <a:ext uri="{FF2B5EF4-FFF2-40B4-BE49-F238E27FC236}">
                <a16:creationId xmlns:a16="http://schemas.microsoft.com/office/drawing/2014/main" id="{AF017FF7-A1F9-6207-D44D-D1296B9401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086838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>
          <a:extLst>
            <a:ext uri="{FF2B5EF4-FFF2-40B4-BE49-F238E27FC236}">
              <a16:creationId xmlns:a16="http://schemas.microsoft.com/office/drawing/2014/main" id="{C6095310-1744-9942-02F7-57DB99377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:notes">
            <a:extLst>
              <a:ext uri="{FF2B5EF4-FFF2-40B4-BE49-F238E27FC236}">
                <a16:creationId xmlns:a16="http://schemas.microsoft.com/office/drawing/2014/main" id="{D9A84DC3-16DA-A034-533B-FE830DB8C2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" name="Google Shape;53;p1:notes">
            <a:extLst>
              <a:ext uri="{FF2B5EF4-FFF2-40B4-BE49-F238E27FC236}">
                <a16:creationId xmlns:a16="http://schemas.microsoft.com/office/drawing/2014/main" id="{12D06BFC-9E6B-F859-E023-A8044ED4BF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689742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>
          <a:extLst>
            <a:ext uri="{FF2B5EF4-FFF2-40B4-BE49-F238E27FC236}">
              <a16:creationId xmlns:a16="http://schemas.microsoft.com/office/drawing/2014/main" id="{C6095310-1744-9942-02F7-57DB99377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:notes">
            <a:extLst>
              <a:ext uri="{FF2B5EF4-FFF2-40B4-BE49-F238E27FC236}">
                <a16:creationId xmlns:a16="http://schemas.microsoft.com/office/drawing/2014/main" id="{D9A84DC3-16DA-A034-533B-FE830DB8C2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" name="Google Shape;53;p1:notes">
            <a:extLst>
              <a:ext uri="{FF2B5EF4-FFF2-40B4-BE49-F238E27FC236}">
                <a16:creationId xmlns:a16="http://schemas.microsoft.com/office/drawing/2014/main" id="{12D06BFC-9E6B-F859-E023-A8044ED4BF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778231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135077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6" name="Google Shape;406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921967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451" name="Google Shape;451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381188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459" name="Google Shape;459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09809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8:notes"/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9" name="Google Shape;41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694512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f4b523531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1" name="Google Shape;361;g1f4b5235318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381716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f4b5235318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g1f4b5235318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598365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f4b5235318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Google Shape;377;g1f4b5235318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80989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f4b5235318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g1f4b5235318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180365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f4b5235318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g1f4b5235318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740766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f4b5235318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g1f4b5235318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958725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473" name="Google Shape;473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473" name="Google Shape;473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1177165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f3ee823b8e_1_76:notes"/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4" name="Google Shape;754;g1f3ee823b8e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1f3ee823b8e_1_19:notes"/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2" name="Google Shape;762;g1f3ee823b8e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1f40767d4b8_1_52:notes"/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1" name="Google Shape;771;g1f40767d4b8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1f40767d4b8_1_74:notes"/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3" name="Google Shape;783;g1f40767d4b8_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1f3ee823b8e_1_67:notes"/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1" name="Google Shape;791;g1f3ee823b8e_1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f40767d4b8_1_120:notes"/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0" name="Google Shape;800;g1f40767d4b8_1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1f3ee823b8e_1_35:notes"/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8" name="Google Shape;808;g1f3ee823b8e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1f3ee823b8e_1_27:notes"/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6" name="Google Shape;816;g1f3ee823b8e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1f3ee823b8e_0_64:notes"/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4" name="Google Shape;824;g1f3ee823b8e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1f3ee823b8e_1_50:notes"/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2" name="Google Shape;832;g1f3ee823b8e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1f3ee823b8e_1_83:notes"/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41" name="Google Shape;841;g1f3ee823b8e_1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1f3ee823b8e_1_43:notes"/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50" name="Google Shape;850;g1f3ee823b8e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1f3ee823b8e_1_59:notes"/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58" name="Google Shape;858;g1f3ee823b8e_1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491" name="Google Shape;491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491" name="Google Shape;491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1568406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500" name="Google Shape;500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9" name="Google Shape;509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152242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514" name="Google Shape;514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lide de Título">
  <p:cSld name="1_Slide de Título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07155" y="84551"/>
            <a:ext cx="324113" cy="152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032879"/>
            <a:ext cx="9144000" cy="10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734" y="84550"/>
            <a:ext cx="1407613" cy="66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9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2" name="Google Shape;62;p9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5" name="Google Shape;65;p9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0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9" name="Google Shape;69;p10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0" name="Google Shape;70;p10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0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74" name="Google Shape;74;p10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0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7" name="Google Shape;77;p10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p10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0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>
  <p:cSld name="Slide de Título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86" descr="Ícone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3085" y="3139823"/>
            <a:ext cx="4504508" cy="18440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7098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3" name="Google Shape;13;p15"/>
          <p:cNvSpPr>
            <a:spLocks noGrp="1"/>
          </p:cNvSpPr>
          <p:nvPr>
            <p:ph type="pic" idx="2"/>
          </p:nvPr>
        </p:nvSpPr>
        <p:spPr>
          <a:xfrm>
            <a:off x="2369650" y="476575"/>
            <a:ext cx="4077600" cy="40776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1183540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1977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8226" cy="514282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94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6" b="1" i="0" u="none" strike="noStrike" cap="none">
                <a:solidFill>
                  <a:srgbClr val="FF6E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94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9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9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9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lide de Título">
  <p:cSld name="2_Slide de Título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032879"/>
            <a:ext cx="9144000" cy="10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95" descr="Ícone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19746" y="1443305"/>
            <a:ext cx="4504508" cy="1844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0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10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10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35" name="Google Shape;35;p104"/>
          <p:cNvSpPr>
            <a:spLocks noGrp="1"/>
          </p:cNvSpPr>
          <p:nvPr>
            <p:ph type="pic" idx="2"/>
          </p:nvPr>
        </p:nvSpPr>
        <p:spPr>
          <a:xfrm>
            <a:off x="2369650" y="476575"/>
            <a:ext cx="4077600" cy="40776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1"/>
          <p:cNvSpPr txBox="1">
            <a:spLocks noGrp="1"/>
          </p:cNvSpPr>
          <p:nvPr>
            <p:ph type="title"/>
          </p:nvPr>
        </p:nvSpPr>
        <p:spPr>
          <a:xfrm>
            <a:off x="754062" y="20573"/>
            <a:ext cx="7635875" cy="757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>
                <a:solidFill>
                  <a:srgbClr val="151D2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1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1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1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0614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" name="Google Shape;43;p8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6" name="Google Shape;46;p8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9" name="Google Shape;49;p9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9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4" name="Google Shape;54;p9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5" name="Google Shape;55;p9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4" r:id="rId3"/>
    <p:sldLayoutId id="2147483655" r:id="rId4"/>
    <p:sldLayoutId id="214748367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8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8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hyperlink" Target="about:blank" TargetMode="Externa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hyperlink" Target="about:blank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hyperlink" Target="about:blank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hyperlink" Target="https://cmspweb.ip.tv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hyperlink" Target="https://cmspweb.ip.tv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mspweb.ip.tv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vivaliterario.blogspot.com/2010/03/entrevista-com-regina-machado.html" TargetMode="Externa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t.scribd.com/document/702412717/GUIA-REFERENCIAL-DE-APOIO-PLANEJAMENTO-2024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1.png"/><Relationship Id="rId4" Type="http://schemas.openxmlformats.org/officeDocument/2006/relationships/image" Target="../media/image80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matific/PLAY" TargetMode="External"/><Relationship Id="rId4" Type="http://schemas.openxmlformats.org/officeDocument/2006/relationships/image" Target="../media/image103.gi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3.gif"/><Relationship Id="rId4" Type="http://schemas.openxmlformats.org/officeDocument/2006/relationships/image" Target="../media/image10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repositorio.educacao.sp.gov.br/" TargetMode="Externa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repositorio.educacao.sp.gov.br/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repositorio.educacao.sp.gov.br/Inicio/MidiasCMSP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centrodemidiasp.educacao.sp.gov.br/" TargetMode="Externa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mspwebip.tv/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WjslNfsN2HyFZSndyGi3ckw8JxBjNKxd/view?usp=sharing" TargetMode="Externa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matific.com/bra/pt-br/login-page/" TargetMode="External"/><Relationship Id="rId4" Type="http://schemas.openxmlformats.org/officeDocument/2006/relationships/hyperlink" Target="https://repositorio.educacao.sp.gov.br/Inicio/MidiasCMSP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9.png"/><Relationship Id="rId4" Type="http://schemas.openxmlformats.org/officeDocument/2006/relationships/hyperlink" Target="https://docs.google.com/forms/d/e/1FAIpQLSc734oojqozRpl0341DQZOfr9EVeezJvW3UqaZoUtUSEPKdEQ/viewform?usp=pp_ur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rive.google.com/file/d/1q0IbNGJ9-2oZa-XHFY2l9beyxt_uqkG9/view?usp=sharing" TargetMode="External"/><Relationship Id="rId5" Type="http://schemas.openxmlformats.org/officeDocument/2006/relationships/hyperlink" Target="https://drive.google.com/file/d/1h6cjlDiloBVSApZdCg9xyLAwCuesBo31/view?usp=sharing" TargetMode="Externa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/>
          <p:nvPr/>
        </p:nvSpPr>
        <p:spPr>
          <a:xfrm>
            <a:off x="4679576" y="3150454"/>
            <a:ext cx="4403912" cy="1993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2500" lnSpcReduction="10000"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Verdana"/>
              <a:buNone/>
            </a:pPr>
            <a:r>
              <a:rPr lang="pt-BR" sz="2600" b="1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Matific</a:t>
            </a:r>
            <a:endParaRPr sz="2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pt-BR" sz="23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KIT DE APOIO/2024</a:t>
            </a:r>
            <a:endParaRPr dirty="0"/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pt-BR" sz="16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28 de março, </a:t>
            </a: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pt-BR" sz="16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02, 03 e 04, 08 e 22 de abril, </a:t>
            </a: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pt-BR" sz="16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07, 09, 14 </a:t>
            </a:r>
            <a:r>
              <a:rPr lang="pt-BR" sz="16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 </a:t>
            </a:r>
            <a:r>
              <a:rPr lang="pt-BR" sz="1600" b="1">
                <a:solidFill>
                  <a:srgbClr val="C00000"/>
                </a:solidFill>
              </a:rPr>
              <a:t>27</a:t>
            </a:r>
            <a:r>
              <a:rPr lang="pt-BR" sz="16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6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de maio</a:t>
            </a:r>
            <a:endParaRPr sz="16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23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3375" y="-131825"/>
            <a:ext cx="2519223" cy="172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358373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0"/>
          <p:cNvSpPr txBox="1"/>
          <p:nvPr/>
        </p:nvSpPr>
        <p:spPr>
          <a:xfrm>
            <a:off x="3717719" y="4566201"/>
            <a:ext cx="528028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Para estudantes realizarem atividades com autonomia (em seu nível ou em níveis menor e maior)</a:t>
            </a:r>
            <a:endParaRPr sz="1400" b="1" i="1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0"/>
          <p:cNvSpPr/>
          <p:nvPr/>
        </p:nvSpPr>
        <p:spPr>
          <a:xfrm>
            <a:off x="5560264" y="-131826"/>
            <a:ext cx="3341689" cy="2838175"/>
          </a:xfrm>
          <a:prstGeom prst="cloudCallout">
            <a:avLst>
              <a:gd name="adj1" fmla="val -20833"/>
              <a:gd name="adj2" fmla="val 62500"/>
            </a:avLst>
          </a:prstGeom>
          <a:noFill/>
          <a:ln w="25400" cap="flat" cmpd="sng">
            <a:solidFill>
              <a:srgbClr val="3333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i="0" u="none" strike="noStrike" cap="none" dirty="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Somente atribuir essas atividades, caso houver estudantes que CONCLUÍRAM a meta semanal, na Ilha da Aventura</a:t>
            </a:r>
            <a:endParaRPr dirty="0"/>
          </a:p>
        </p:txBody>
      </p:sp>
      <p:pic>
        <p:nvPicPr>
          <p:cNvPr id="2" name="Google Shape;325;p13">
            <a:extLst>
              <a:ext uri="{FF2B5EF4-FFF2-40B4-BE49-F238E27FC236}">
                <a16:creationId xmlns:a16="http://schemas.microsoft.com/office/drawing/2014/main" id="{6D822CCA-C30D-5E55-D752-E5FC45AD6CD6}"/>
              </a:ext>
            </a:extLst>
          </p:cNvPr>
          <p:cNvPicPr preferRelativeResize="0"/>
          <p:nvPr/>
        </p:nvPicPr>
        <p:blipFill rotWithShape="1">
          <a:blip r:embed="rId5">
            <a:alphaModFix amt="72000"/>
          </a:blip>
          <a:srcRect/>
          <a:stretch/>
        </p:blipFill>
        <p:spPr>
          <a:xfrm>
            <a:off x="3583738" y="1728026"/>
            <a:ext cx="5318215" cy="28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68;p10">
            <a:extLst>
              <a:ext uri="{FF2B5EF4-FFF2-40B4-BE49-F238E27FC236}">
                <a16:creationId xmlns:a16="http://schemas.microsoft.com/office/drawing/2014/main" id="{254A2D48-6E73-EBA4-C1F1-2A740CFE992A}"/>
              </a:ext>
            </a:extLst>
          </p:cNvPr>
          <p:cNvSpPr/>
          <p:nvPr/>
        </p:nvSpPr>
        <p:spPr>
          <a:xfrm>
            <a:off x="6333565" y="3188873"/>
            <a:ext cx="1048870" cy="1377328"/>
          </a:xfrm>
          <a:prstGeom prst="ellipse">
            <a:avLst/>
          </a:prstGeom>
          <a:noFill/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3375" y="-131825"/>
            <a:ext cx="2519223" cy="1728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1221FD46-F77F-CEC3-5662-B64075840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13" y="155865"/>
            <a:ext cx="8586411" cy="3296450"/>
          </a:xfrm>
        </p:spPr>
        <p:txBody>
          <a:bodyPr>
            <a:normAutofit/>
          </a:bodyPr>
          <a:lstStyle/>
          <a:p>
            <a:pPr algn="ctr"/>
            <a:r>
              <a:rPr lang="pt-BR" sz="4400" b="0" i="0" u="none" strike="noStrike" cap="none" dirty="0">
                <a:solidFill>
                  <a:srgbClr val="FF6C00"/>
                </a:solidFill>
                <a:latin typeface="Raleway Black"/>
                <a:ea typeface="Raleway Black"/>
                <a:cs typeface="Raleway Black"/>
                <a:sym typeface="Raleway Black"/>
              </a:rPr>
              <a:t>Parte 2:</a:t>
            </a:r>
            <a:br>
              <a:rPr lang="pt-BR" sz="4400" b="0" i="0" u="none" strike="noStrike" cap="none" dirty="0">
                <a:solidFill>
                  <a:srgbClr val="FF6C00"/>
                </a:solidFill>
                <a:latin typeface="Raleway Black"/>
                <a:ea typeface="Raleway Black"/>
                <a:cs typeface="Raleway Black"/>
                <a:sym typeface="Raleway Black"/>
              </a:rPr>
            </a:br>
            <a:r>
              <a:rPr lang="pt-BR" sz="4400" b="0" i="0" u="none" strike="noStrike" cap="none" dirty="0">
                <a:solidFill>
                  <a:srgbClr val="FF6C00"/>
                </a:solidFill>
                <a:latin typeface="Raleway Black"/>
                <a:ea typeface="Raleway Black"/>
                <a:cs typeface="Raleway Black"/>
                <a:sym typeface="Raleway Black"/>
              </a:rPr>
              <a:t>As </a:t>
            </a:r>
            <a:r>
              <a:rPr lang="pt-BR" sz="4400" b="0" i="0" u="sng" strike="noStrike" cap="none" dirty="0">
                <a:solidFill>
                  <a:srgbClr val="FF6C00"/>
                </a:solidFill>
                <a:latin typeface="Raleway Black"/>
                <a:ea typeface="Raleway Black"/>
                <a:cs typeface="Raleway Black"/>
                <a:sym typeface="Raleway Black"/>
              </a:rPr>
              <a:t>Aulas Regulares </a:t>
            </a:r>
            <a:r>
              <a:rPr lang="pt-BR" sz="4400" b="0" i="0" u="none" strike="noStrike" cap="none" dirty="0">
                <a:solidFill>
                  <a:srgbClr val="FF6C00"/>
                </a:solidFill>
                <a:latin typeface="Raleway Black"/>
                <a:ea typeface="Raleway Black"/>
                <a:cs typeface="Raleway Black"/>
                <a:sym typeface="Raleway Black"/>
              </a:rPr>
              <a:t>de Matemática no Ens. Fund. Anos Iniciais</a:t>
            </a:r>
            <a:br>
              <a:rPr lang="pt-BR" sz="2800" b="0" i="0" u="none" strike="noStrike" cap="none" dirty="0">
                <a:solidFill>
                  <a:srgbClr val="FF6C00"/>
                </a:solidFill>
                <a:latin typeface="Raleway Black"/>
                <a:ea typeface="Raleway Black"/>
                <a:cs typeface="Raleway Black"/>
                <a:sym typeface="Raleway Black"/>
              </a:rPr>
            </a:b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B901650-C267-2BAC-3805-4F0FC4BAC8A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4429" y="2850844"/>
            <a:ext cx="3861030" cy="229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69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3375" y="-131825"/>
            <a:ext cx="2519223" cy="172802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1"/>
          <p:cNvSpPr txBox="1">
            <a:spLocks noGrp="1"/>
          </p:cNvSpPr>
          <p:nvPr>
            <p:ph type="title"/>
          </p:nvPr>
        </p:nvSpPr>
        <p:spPr>
          <a:xfrm>
            <a:off x="0" y="13332"/>
            <a:ext cx="3632442" cy="1356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2820" b="1" dirty="0">
                <a:solidFill>
                  <a:srgbClr val="FF6600"/>
                </a:solidFill>
                <a:latin typeface="Raleway Black" pitchFamily="2" charset="0"/>
                <a:sym typeface="Arial"/>
              </a:rPr>
              <a:t>Aula Regular</a:t>
            </a:r>
            <a:br>
              <a:rPr lang="pt-BR" sz="2820" b="1" dirty="0">
                <a:solidFill>
                  <a:srgbClr val="FF6600"/>
                </a:solidFill>
                <a:latin typeface="Raleway Black" pitchFamily="2" charset="0"/>
                <a:sym typeface="Arial"/>
              </a:rPr>
            </a:br>
            <a:r>
              <a:rPr lang="pt-BR" sz="2820" b="1" dirty="0">
                <a:solidFill>
                  <a:srgbClr val="FF6600"/>
                </a:solidFill>
                <a:latin typeface="Raleway Black" pitchFamily="2" charset="0"/>
                <a:sym typeface="Arial"/>
              </a:rPr>
              <a:t>Matemática</a:t>
            </a:r>
            <a:endParaRPr sz="2820" b="1" dirty="0">
              <a:solidFill>
                <a:srgbClr val="FF6600"/>
              </a:solidFill>
              <a:latin typeface="Raleway Black" pitchFamily="2" charset="0"/>
              <a:sym typeface="Arial"/>
            </a:endParaRPr>
          </a:p>
        </p:txBody>
      </p:sp>
      <p:grpSp>
        <p:nvGrpSpPr>
          <p:cNvPr id="175" name="Google Shape;175;p11"/>
          <p:cNvGrpSpPr/>
          <p:nvPr/>
        </p:nvGrpSpPr>
        <p:grpSpPr>
          <a:xfrm>
            <a:off x="1592842" y="541161"/>
            <a:ext cx="5867033" cy="4061177"/>
            <a:chOff x="68842" y="1411"/>
            <a:chExt cx="5867033" cy="4061177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176" name="Google Shape;176;p11"/>
            <p:cNvSpPr/>
            <p:nvPr/>
          </p:nvSpPr>
          <p:spPr>
            <a:xfrm>
              <a:off x="2155507" y="2277603"/>
              <a:ext cx="1784985" cy="1784985"/>
            </a:xfrm>
            <a:prstGeom prst="ellipse">
              <a:avLst/>
            </a:prstGeom>
            <a:solidFill>
              <a:srgbClr val="4185F2"/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1"/>
            <p:cNvSpPr txBox="1"/>
            <p:nvPr/>
          </p:nvSpPr>
          <p:spPr>
            <a:xfrm>
              <a:off x="2416912" y="2539008"/>
              <a:ext cx="1262175" cy="126217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spcFirstLastPara="1" wrap="square" lIns="13325" tIns="13325" rIns="13325" bIns="1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pt-BR" sz="21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Currículo Paulista</a:t>
              </a:r>
              <a:endParaRPr/>
            </a:p>
          </p:txBody>
        </p:sp>
        <p:sp>
          <p:nvSpPr>
            <p:cNvPr id="178" name="Google Shape;178;p11"/>
            <p:cNvSpPr/>
            <p:nvPr/>
          </p:nvSpPr>
          <p:spPr>
            <a:xfrm rot="-8700000">
              <a:off x="871449" y="1920360"/>
              <a:ext cx="1510013" cy="508720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ACC1F7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160123" y="1063372"/>
              <a:ext cx="1695735" cy="1356588"/>
            </a:xfrm>
            <a:prstGeom prst="roundRect">
              <a:avLst>
                <a:gd name="adj" fmla="val 10000"/>
              </a:avLst>
            </a:prstGeom>
            <a:solidFill>
              <a:srgbClr val="4185F2"/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1"/>
            <p:cNvSpPr txBox="1"/>
            <p:nvPr/>
          </p:nvSpPr>
          <p:spPr>
            <a:xfrm>
              <a:off x="68842" y="1063372"/>
              <a:ext cx="1768200" cy="1277122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spcFirstLastPara="1" wrap="square" lIns="41900" tIns="41900" rIns="41900" bIns="4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pt-BR" sz="22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Material Digital (sequência didática)</a:t>
              </a:r>
              <a:endParaRPr dirty="0"/>
            </a:p>
          </p:txBody>
        </p:sp>
        <p:sp>
          <p:nvSpPr>
            <p:cNvPr id="181" name="Google Shape;181;p11"/>
            <p:cNvSpPr/>
            <p:nvPr/>
          </p:nvSpPr>
          <p:spPr>
            <a:xfrm rot="-5400000">
              <a:off x="2292993" y="1180352"/>
              <a:ext cx="1510013" cy="508720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ACC1F7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2200132" y="1411"/>
              <a:ext cx="1695735" cy="1356588"/>
            </a:xfrm>
            <a:prstGeom prst="roundRect">
              <a:avLst>
                <a:gd name="adj" fmla="val 10000"/>
              </a:avLst>
            </a:prstGeom>
            <a:solidFill>
              <a:srgbClr val="4185F2"/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1"/>
            <p:cNvSpPr txBox="1"/>
            <p:nvPr/>
          </p:nvSpPr>
          <p:spPr>
            <a:xfrm>
              <a:off x="2239865" y="41144"/>
              <a:ext cx="1616269" cy="1277122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spcFirstLastPara="1" wrap="square" lIns="41900" tIns="41900" rIns="41900" bIns="4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pt-BR" sz="22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Escopo-sequência</a:t>
              </a:r>
              <a:endParaRPr dirty="0"/>
            </a:p>
          </p:txBody>
        </p:sp>
        <p:sp>
          <p:nvSpPr>
            <p:cNvPr id="184" name="Google Shape;184;p11"/>
            <p:cNvSpPr/>
            <p:nvPr/>
          </p:nvSpPr>
          <p:spPr>
            <a:xfrm rot="-2100000">
              <a:off x="3714536" y="1920360"/>
              <a:ext cx="1510013" cy="508720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ACC1F7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4240140" y="1063372"/>
              <a:ext cx="1695735" cy="1356588"/>
            </a:xfrm>
            <a:prstGeom prst="roundRect">
              <a:avLst>
                <a:gd name="adj" fmla="val 10000"/>
              </a:avLst>
            </a:prstGeom>
            <a:solidFill>
              <a:srgbClr val="4185F2"/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1"/>
            <p:cNvSpPr txBox="1"/>
            <p:nvPr/>
          </p:nvSpPr>
          <p:spPr>
            <a:xfrm>
              <a:off x="4279873" y="1103105"/>
              <a:ext cx="1616269" cy="1277122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spcFirstLastPara="1" wrap="square" lIns="41900" tIns="41900" rIns="41900" bIns="4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pt-BR" sz="22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Material Digital (MATIFIC)</a:t>
              </a:r>
              <a:endParaRPr/>
            </a:p>
          </p:txBody>
        </p:sp>
      </p:grpSp>
      <p:sp>
        <p:nvSpPr>
          <p:cNvPr id="187" name="Google Shape;187;p11"/>
          <p:cNvSpPr/>
          <p:nvPr/>
        </p:nvSpPr>
        <p:spPr>
          <a:xfrm>
            <a:off x="5825614" y="3649917"/>
            <a:ext cx="3113016" cy="1433392"/>
          </a:xfrm>
          <a:prstGeom prst="wave">
            <a:avLst>
              <a:gd name="adj1" fmla="val 12500"/>
              <a:gd name="adj2" fmla="val 0"/>
            </a:avLst>
          </a:prstGeom>
          <a:solidFill>
            <a:srgbClr val="F6B26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rgbClr val="083C92"/>
                </a:solidFill>
                <a:latin typeface="Arial"/>
                <a:ea typeface="Arial"/>
                <a:cs typeface="Arial"/>
                <a:sym typeface="Arial"/>
              </a:rPr>
              <a:t>Em 2024: para todo o Ensino Fundamental (1º ao 9º anos)</a:t>
            </a:r>
            <a:endParaRPr sz="1600" b="1" i="0" u="none" strike="noStrike" cap="none">
              <a:solidFill>
                <a:srgbClr val="083C9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3375" y="-131825"/>
            <a:ext cx="2519223" cy="172802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2"/>
          <p:cNvSpPr txBox="1">
            <a:spLocks noGrp="1"/>
          </p:cNvSpPr>
          <p:nvPr>
            <p:ph type="title"/>
          </p:nvPr>
        </p:nvSpPr>
        <p:spPr>
          <a:xfrm>
            <a:off x="0" y="51785"/>
            <a:ext cx="7342094" cy="1054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3000" b="1" dirty="0">
                <a:solidFill>
                  <a:srgbClr val="FF6600"/>
                </a:solidFill>
                <a:latin typeface="Raleway" panose="020B0503030101060003" pitchFamily="34" charset="0"/>
                <a:sym typeface="Arial"/>
              </a:rPr>
              <a:t>Organização da rotina escolar - professor</a:t>
            </a:r>
            <a:endParaRPr sz="3000" b="1" dirty="0">
              <a:solidFill>
                <a:srgbClr val="FF6600"/>
              </a:solidFill>
              <a:latin typeface="Raleway" panose="020B0503030101060003" pitchFamily="34" charset="0"/>
              <a:sym typeface="Arial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DC7FB94-BEB5-E04A-CBDC-550C32385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891" y="1007710"/>
            <a:ext cx="7120218" cy="4084005"/>
          </a:xfrm>
          <a:prstGeom prst="rect">
            <a:avLst/>
          </a:prstGeom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CF35F302-F07B-7DFC-3D55-659ABCB915E8}"/>
              </a:ext>
            </a:extLst>
          </p:cNvPr>
          <p:cNvSpPr/>
          <p:nvPr/>
        </p:nvSpPr>
        <p:spPr>
          <a:xfrm>
            <a:off x="945135" y="3273398"/>
            <a:ext cx="7186973" cy="1529124"/>
          </a:xfrm>
          <a:prstGeom prst="round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898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30783" y="-131825"/>
            <a:ext cx="2241815" cy="1507267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3"/>
          <p:cNvSpPr txBox="1">
            <a:spLocks noGrp="1"/>
          </p:cNvSpPr>
          <p:nvPr>
            <p:ph type="title"/>
          </p:nvPr>
        </p:nvSpPr>
        <p:spPr>
          <a:xfrm>
            <a:off x="57625" y="-1"/>
            <a:ext cx="7119300" cy="7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2220" b="1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Organização da rotina escolar</a:t>
            </a:r>
            <a:br>
              <a:rPr lang="pt-BR" sz="2220" b="1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2220" b="1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Exemplo:</a:t>
            </a:r>
            <a:endParaRPr sz="2220" b="1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18" name="Google Shape;218;p13"/>
          <p:cNvGraphicFramePr/>
          <p:nvPr>
            <p:extLst>
              <p:ext uri="{D42A27DB-BD31-4B8C-83A1-F6EECF244321}">
                <p14:modId xmlns:p14="http://schemas.microsoft.com/office/powerpoint/2010/main" val="1659865603"/>
              </p:ext>
            </p:extLst>
          </p:nvPr>
        </p:nvGraphicFramePr>
        <p:xfrm>
          <a:off x="0" y="1101055"/>
          <a:ext cx="9028750" cy="2941390"/>
        </p:xfrm>
        <a:graphic>
          <a:graphicData uri="http://schemas.openxmlformats.org/drawingml/2006/table">
            <a:tbl>
              <a:tblPr firstRow="1" bandRow="1">
                <a:noFill/>
                <a:tableStyleId>{FBB0C9E9-D46C-4557-9080-65F0CED38CAB}</a:tableStyleId>
              </a:tblPr>
              <a:tblGrid>
                <a:gridCol w="16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6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8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20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u="none" strike="noStrike" cap="none" dirty="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2ª feira</a:t>
                      </a:r>
                      <a:endParaRPr sz="1600" dirty="0"/>
                    </a:p>
                  </a:txBody>
                  <a:tcPr marL="91450" marR="91450" marT="45725" marB="45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u="none" strike="noStrike" cap="none" dirty="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3ª feira</a:t>
                      </a:r>
                      <a:endParaRPr sz="1600" dirty="0"/>
                    </a:p>
                  </a:txBody>
                  <a:tcPr marL="91450" marR="91450" marT="45725" marB="45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u="none" strike="noStrike" cap="none" dirty="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4ª feira</a:t>
                      </a:r>
                      <a:endParaRPr sz="1600" dirty="0"/>
                    </a:p>
                  </a:txBody>
                  <a:tcPr marL="91450" marR="91450" marT="45725" marB="45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u="none" strike="noStrike" cap="none" dirty="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5ª feira</a:t>
                      </a:r>
                      <a:endParaRPr sz="1600" dirty="0"/>
                    </a:p>
                  </a:txBody>
                  <a:tcPr marL="91450" marR="91450" marT="45725" marB="45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u="none" strike="noStrike" cap="none" dirty="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6ª feira</a:t>
                      </a:r>
                      <a:endParaRPr sz="1600" dirty="0"/>
                    </a:p>
                  </a:txBody>
                  <a:tcPr marL="91450" marR="91450" marT="45725" marB="4572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solidFill>
                            <a:srgbClr val="0C5ADB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LP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>
                          <a:solidFill>
                            <a:srgbClr val="CC33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MAT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>
                          <a:solidFill>
                            <a:srgbClr val="CC33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(Mat. Digital)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solidFill>
                            <a:srgbClr val="0C5ADB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LP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solidFill>
                            <a:srgbClr val="0C5ADB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LP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>
                          <a:solidFill>
                            <a:srgbClr val="3366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LP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>
                          <a:solidFill>
                            <a:srgbClr val="FF33CC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(AANP)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solidFill>
                            <a:srgbClr val="0C5ADB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LP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solidFill>
                            <a:srgbClr val="CC33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MAT</a:t>
                      </a:r>
                      <a:endParaRPr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solidFill>
                            <a:srgbClr val="CC33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(Mat. Digital)</a:t>
                      </a:r>
                      <a:endParaRPr dirty="0"/>
                    </a:p>
                  </a:txBody>
                  <a:tcPr marL="91450" marR="91450" marT="45725" marB="45725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solidFill>
                            <a:srgbClr val="0C5ADB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LP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>
                          <a:solidFill>
                            <a:srgbClr val="3366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LP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solidFill>
                            <a:srgbClr val="3366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LP</a:t>
                      </a:r>
                      <a:endParaRPr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solidFill>
                            <a:srgbClr val="FF33CC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(AANP)</a:t>
                      </a:r>
                      <a:endParaRPr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b="1" u="none" strike="noStrike" cap="none" dirty="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ARTE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ED. FíS.</a:t>
                      </a:r>
                      <a:endParaRPr sz="1200" b="1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Proj. Convivência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>
                          <a:solidFill>
                            <a:srgbClr val="CC33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MAT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>
                          <a:solidFill>
                            <a:srgbClr val="CC33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(Mat. Digital)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solidFill>
                            <a:srgbClr val="CC33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MAT</a:t>
                      </a:r>
                      <a:endParaRPr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200" b="1" u="none" strike="noStrike" cap="none" dirty="0">
                          <a:solidFill>
                            <a:srgbClr val="CC33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(Mat. Digital)</a:t>
                      </a:r>
                      <a:endParaRPr lang="pt-BR" sz="1200" dirty="0"/>
                    </a:p>
                  </a:txBody>
                  <a:tcPr marL="91450" marR="91450" marT="45725" marB="45725" anchor="ctr"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>
                          <a:solidFill>
                            <a:srgbClr val="CC33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MAT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>
                          <a:solidFill>
                            <a:srgbClr val="CC33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(Mat. Digital)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solidFill>
                            <a:srgbClr val="0C5ADB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LP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>
                          <a:solidFill>
                            <a:srgbClr val="CC33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MAT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>
                          <a:solidFill>
                            <a:srgbClr val="CC33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(Mat. Digital)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solidFill>
                            <a:srgbClr val="CC33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MAT</a:t>
                      </a:r>
                      <a:endParaRPr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solidFill>
                            <a:srgbClr val="CC33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(Mat. Digital)</a:t>
                      </a:r>
                      <a:endParaRPr dirty="0"/>
                    </a:p>
                  </a:txBody>
                  <a:tcPr marL="91450" marR="91450" marT="45725" marB="45725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solidFill>
                            <a:srgbClr val="CC33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MAT</a:t>
                      </a:r>
                      <a:endParaRPr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solidFill>
                            <a:srgbClr val="FF33CC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(AANP)*</a:t>
                      </a:r>
                      <a:endParaRPr dirty="0"/>
                    </a:p>
                  </a:txBody>
                  <a:tcPr marL="91450" marR="91450" marT="45725" marB="45725" anchor="ctr"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TECNOLOGIA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solidFill>
                            <a:srgbClr val="0C5ADB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LP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Ciênc.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ARTE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ED. FÍS.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L.Inglesa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b="1" u="none" strike="noStrike" cap="none" dirty="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L.Inglesa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b="1" u="none" strike="noStrike" cap="none" dirty="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Ciênc.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Hist.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Geog.</a:t>
                      </a:r>
                      <a:endParaRPr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19" name="Google Shape;219;p13"/>
          <p:cNvSpPr txBox="1"/>
          <p:nvPr/>
        </p:nvSpPr>
        <p:spPr>
          <a:xfrm>
            <a:off x="5670817" y="4908074"/>
            <a:ext cx="355866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 i="0" u="none" strike="noStrike" cap="none">
                <a:solidFill>
                  <a:srgbClr val="FF33CC"/>
                </a:solidFill>
                <a:latin typeface="Arial"/>
                <a:ea typeface="Arial"/>
                <a:cs typeface="Arial"/>
                <a:sym typeface="Arial"/>
              </a:rPr>
              <a:t>*Agrupamentos e Atividades por Níveis de Proficiência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30783" y="-131825"/>
            <a:ext cx="2241815" cy="1507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495" y="822248"/>
            <a:ext cx="7695766" cy="4321252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5"/>
          <p:cNvSpPr/>
          <p:nvPr/>
        </p:nvSpPr>
        <p:spPr>
          <a:xfrm>
            <a:off x="3352376" y="3188875"/>
            <a:ext cx="2233079" cy="1017376"/>
          </a:xfrm>
          <a:prstGeom prst="ellipse">
            <a:avLst/>
          </a:prstGeom>
          <a:noFill/>
          <a:ln w="25400" cap="flat" cmpd="sng">
            <a:solidFill>
              <a:srgbClr val="FF33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5"/>
          <p:cNvSpPr txBox="1"/>
          <p:nvPr/>
        </p:nvSpPr>
        <p:spPr>
          <a:xfrm>
            <a:off x="0" y="14789"/>
            <a:ext cx="683780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Das 8 (oito) aulas semanais de matemática, o Material Digital embasará 7 (sete) delas.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3375" y="-131825"/>
            <a:ext cx="2519223" cy="172802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6"/>
          <p:cNvSpPr txBox="1"/>
          <p:nvPr/>
        </p:nvSpPr>
        <p:spPr>
          <a:xfrm>
            <a:off x="-1" y="199785"/>
            <a:ext cx="750730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0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ACESSO DO PROFESSOR</a:t>
            </a:r>
            <a:endParaRPr/>
          </a:p>
        </p:txBody>
      </p:sp>
      <p:pic>
        <p:nvPicPr>
          <p:cNvPr id="243" name="Google Shape;243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6284" y="2190511"/>
            <a:ext cx="6328665" cy="2665798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6"/>
          <p:cNvSpPr txBox="1">
            <a:spLocks noGrp="1"/>
          </p:cNvSpPr>
          <p:nvPr>
            <p:ph type="title"/>
          </p:nvPr>
        </p:nvSpPr>
        <p:spPr>
          <a:xfrm>
            <a:off x="159940" y="846116"/>
            <a:ext cx="8520600" cy="1075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pt-BR" dirty="0">
                <a:solidFill>
                  <a:srgbClr val="FF6600"/>
                </a:solidFill>
              </a:rPr>
              <a:t>Repositório</a:t>
            </a:r>
            <a:br>
              <a:rPr lang="pt-BR" dirty="0">
                <a:solidFill>
                  <a:srgbClr val="FF6600"/>
                </a:solidFill>
              </a:rPr>
            </a:br>
            <a:r>
              <a:rPr lang="pt-BR" dirty="0"/>
              <a:t>CMSP – Centro de Mídias da Educação São Paulo </a:t>
            </a:r>
            <a:br>
              <a:rPr lang="pt-BR" dirty="0"/>
            </a:br>
            <a:r>
              <a:rPr lang="pt-BR" u="sng" dirty="0">
                <a:solidFill>
                  <a:schemeClr val="hlink"/>
                </a:solidFill>
                <a:hlinkClick r:id="rId5"/>
              </a:rPr>
              <a:t>https://centrodemidiasp.educacao.sp.gov.br</a:t>
            </a:r>
            <a:r>
              <a:rPr lang="pt-BR" dirty="0"/>
              <a:t> </a:t>
            </a:r>
            <a:br>
              <a:rPr lang="pt-BR" dirty="0"/>
            </a:br>
            <a:endParaRPr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3375" y="-131825"/>
            <a:ext cx="2519223" cy="172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2752" y="89884"/>
            <a:ext cx="3541819" cy="473569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7"/>
          <p:cNvSpPr txBox="1"/>
          <p:nvPr/>
        </p:nvSpPr>
        <p:spPr>
          <a:xfrm>
            <a:off x="4572000" y="1879620"/>
            <a:ext cx="449131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CC3300"/>
                </a:solidFill>
                <a:latin typeface="Raleway"/>
                <a:ea typeface="Raleway"/>
                <a:cs typeface="Raleway"/>
                <a:sym typeface="Raleway"/>
              </a:rPr>
              <a:t>Acesso (e apropriação) do escopo-sequência</a:t>
            </a:r>
            <a:endParaRPr dirty="0"/>
          </a:p>
        </p:txBody>
      </p:sp>
      <p:sp>
        <p:nvSpPr>
          <p:cNvPr id="2" name="Google Shape;266;p19">
            <a:extLst>
              <a:ext uri="{FF2B5EF4-FFF2-40B4-BE49-F238E27FC236}">
                <a16:creationId xmlns:a16="http://schemas.microsoft.com/office/drawing/2014/main" id="{1AE912D6-3007-7302-9803-4DFB66092522}"/>
              </a:ext>
            </a:extLst>
          </p:cNvPr>
          <p:cNvSpPr/>
          <p:nvPr/>
        </p:nvSpPr>
        <p:spPr>
          <a:xfrm>
            <a:off x="1311087" y="2318691"/>
            <a:ext cx="2380131" cy="391885"/>
          </a:xfrm>
          <a:prstGeom prst="rect">
            <a:avLst/>
          </a:prstGeom>
          <a:solidFill>
            <a:schemeClr val="bg1"/>
          </a:solidFill>
          <a:ln w="25400" cap="flat" cmpd="sng">
            <a:solidFill>
              <a:srgbClr val="FF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tx1"/>
                </a:solidFill>
              </a:rPr>
              <a:t>r</a:t>
            </a:r>
            <a:r>
              <a:rPr lang="pt-BR" sz="14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g.............................</a:t>
            </a:r>
            <a:r>
              <a:rPr lang="pt-BR" sz="14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sp</a:t>
            </a:r>
            <a:endParaRPr sz="14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266;p19">
            <a:extLst>
              <a:ext uri="{FF2B5EF4-FFF2-40B4-BE49-F238E27FC236}">
                <a16:creationId xmlns:a16="http://schemas.microsoft.com/office/drawing/2014/main" id="{1BAF79F6-DCA4-5BF6-F1E7-468A4F8B7D96}"/>
              </a:ext>
            </a:extLst>
          </p:cNvPr>
          <p:cNvSpPr/>
          <p:nvPr/>
        </p:nvSpPr>
        <p:spPr>
          <a:xfrm>
            <a:off x="1243595" y="2982080"/>
            <a:ext cx="2447623" cy="391885"/>
          </a:xfrm>
          <a:prstGeom prst="rect">
            <a:avLst/>
          </a:prstGeom>
          <a:solidFill>
            <a:schemeClr val="bg1"/>
          </a:solidFill>
          <a:ln w="25400" cap="flat" cmpd="sng">
            <a:solidFill>
              <a:srgbClr val="FF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tx1"/>
                </a:solidFill>
              </a:rPr>
              <a:t>A mesma senha da SED</a:t>
            </a:r>
            <a:endParaRPr sz="14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266;p19">
            <a:extLst>
              <a:ext uri="{FF2B5EF4-FFF2-40B4-BE49-F238E27FC236}">
                <a16:creationId xmlns:a16="http://schemas.microsoft.com/office/drawing/2014/main" id="{8B9E654B-EA58-53AA-233C-5254612F8FBD}"/>
              </a:ext>
            </a:extLst>
          </p:cNvPr>
          <p:cNvSpPr/>
          <p:nvPr/>
        </p:nvSpPr>
        <p:spPr>
          <a:xfrm>
            <a:off x="2135841" y="4373499"/>
            <a:ext cx="1562101" cy="391885"/>
          </a:xfrm>
          <a:prstGeom prst="rect">
            <a:avLst/>
          </a:prstGeom>
          <a:noFill/>
          <a:ln w="25400" cap="flat" cmpd="sng">
            <a:solidFill>
              <a:srgbClr val="FF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3375" y="-131825"/>
            <a:ext cx="2519223" cy="172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FE377F0-6412-674B-0F7B-959A08871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29302"/>
            <a:ext cx="9144000" cy="350004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FD3D509-61A9-2689-D6A1-BB1AB482F391}"/>
              </a:ext>
            </a:extLst>
          </p:cNvPr>
          <p:cNvSpPr txBox="1"/>
          <p:nvPr/>
        </p:nvSpPr>
        <p:spPr>
          <a:xfrm>
            <a:off x="547968" y="191062"/>
            <a:ext cx="46863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CC3300"/>
                </a:solidFill>
                <a:latin typeface="Raleway"/>
                <a:ea typeface="Raleway"/>
                <a:cs typeface="Raleway"/>
                <a:sym typeface="Raleway"/>
              </a:rPr>
              <a:t>E</a:t>
            </a:r>
            <a:r>
              <a:rPr lang="pt-BR" sz="3200" b="1" i="0" u="none" strike="noStrike" cap="none" dirty="0">
                <a:solidFill>
                  <a:srgbClr val="CC3300"/>
                </a:solidFill>
                <a:latin typeface="Raleway"/>
                <a:ea typeface="Raleway"/>
                <a:cs typeface="Raleway"/>
                <a:sym typeface="Raleway"/>
              </a:rPr>
              <a:t>scopo-sequência</a:t>
            </a:r>
            <a:endParaRPr lang="pt-BR" sz="3200" dirty="0"/>
          </a:p>
        </p:txBody>
      </p:sp>
      <p:sp>
        <p:nvSpPr>
          <p:cNvPr id="6" name="Google Shape;235;p15">
            <a:extLst>
              <a:ext uri="{FF2B5EF4-FFF2-40B4-BE49-F238E27FC236}">
                <a16:creationId xmlns:a16="http://schemas.microsoft.com/office/drawing/2014/main" id="{844977A4-F111-CF8E-3A2B-7F89208C0177}"/>
              </a:ext>
            </a:extLst>
          </p:cNvPr>
          <p:cNvSpPr/>
          <p:nvPr/>
        </p:nvSpPr>
        <p:spPr>
          <a:xfrm>
            <a:off x="3480124" y="2571750"/>
            <a:ext cx="856552" cy="576301"/>
          </a:xfrm>
          <a:prstGeom prst="ellipse">
            <a:avLst/>
          </a:prstGeom>
          <a:noFill/>
          <a:ln w="25400" cap="flat" cmpd="sng">
            <a:solidFill>
              <a:srgbClr val="FF33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266;p19">
            <a:extLst>
              <a:ext uri="{FF2B5EF4-FFF2-40B4-BE49-F238E27FC236}">
                <a16:creationId xmlns:a16="http://schemas.microsoft.com/office/drawing/2014/main" id="{4BB4A4F0-0811-4CB5-BEEC-BACD49C53884}"/>
              </a:ext>
            </a:extLst>
          </p:cNvPr>
          <p:cNvSpPr/>
          <p:nvPr/>
        </p:nvSpPr>
        <p:spPr>
          <a:xfrm>
            <a:off x="1553135" y="3148051"/>
            <a:ext cx="1926989" cy="391885"/>
          </a:xfrm>
          <a:prstGeom prst="rect">
            <a:avLst/>
          </a:prstGeom>
          <a:noFill/>
          <a:ln w="25400" cap="flat" cmpd="sng">
            <a:solidFill>
              <a:srgbClr val="FF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266;p19">
            <a:extLst>
              <a:ext uri="{FF2B5EF4-FFF2-40B4-BE49-F238E27FC236}">
                <a16:creationId xmlns:a16="http://schemas.microsoft.com/office/drawing/2014/main" id="{537F62DE-8274-B299-DDB8-E4691C83FA01}"/>
              </a:ext>
            </a:extLst>
          </p:cNvPr>
          <p:cNvSpPr/>
          <p:nvPr/>
        </p:nvSpPr>
        <p:spPr>
          <a:xfrm>
            <a:off x="3561230" y="3148051"/>
            <a:ext cx="1926989" cy="391885"/>
          </a:xfrm>
          <a:prstGeom prst="rect">
            <a:avLst/>
          </a:prstGeom>
          <a:noFill/>
          <a:ln w="25400" cap="flat" cmpd="sng">
            <a:solidFill>
              <a:srgbClr val="FF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266;p19">
            <a:extLst>
              <a:ext uri="{FF2B5EF4-FFF2-40B4-BE49-F238E27FC236}">
                <a16:creationId xmlns:a16="http://schemas.microsoft.com/office/drawing/2014/main" id="{1CA0A0DB-B6BF-1908-5989-234FAFDA6529}"/>
              </a:ext>
            </a:extLst>
          </p:cNvPr>
          <p:cNvSpPr/>
          <p:nvPr/>
        </p:nvSpPr>
        <p:spPr>
          <a:xfrm>
            <a:off x="5569325" y="3155416"/>
            <a:ext cx="1860175" cy="391885"/>
          </a:xfrm>
          <a:prstGeom prst="rect">
            <a:avLst/>
          </a:prstGeom>
          <a:noFill/>
          <a:ln w="25400" cap="flat" cmpd="sng">
            <a:solidFill>
              <a:srgbClr val="FF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266;p19">
            <a:extLst>
              <a:ext uri="{FF2B5EF4-FFF2-40B4-BE49-F238E27FC236}">
                <a16:creationId xmlns:a16="http://schemas.microsoft.com/office/drawing/2014/main" id="{AEC835D4-75CB-54EA-2577-4546B07DA531}"/>
              </a:ext>
            </a:extLst>
          </p:cNvPr>
          <p:cNvSpPr/>
          <p:nvPr/>
        </p:nvSpPr>
        <p:spPr>
          <a:xfrm>
            <a:off x="6683188" y="3765176"/>
            <a:ext cx="746312" cy="221877"/>
          </a:xfrm>
          <a:prstGeom prst="rect">
            <a:avLst/>
          </a:prstGeom>
          <a:noFill/>
          <a:ln w="25400" cap="flat" cmpd="sng">
            <a:solidFill>
              <a:srgbClr val="FF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266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3375" y="-131825"/>
            <a:ext cx="2519223" cy="17280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FD3D509-61A9-2689-D6A1-BB1AB482F391}"/>
              </a:ext>
            </a:extLst>
          </p:cNvPr>
          <p:cNvSpPr txBox="1"/>
          <p:nvPr/>
        </p:nvSpPr>
        <p:spPr>
          <a:xfrm>
            <a:off x="0" y="0"/>
            <a:ext cx="46863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CC3300"/>
                </a:solidFill>
                <a:latin typeface="Raleway"/>
                <a:ea typeface="Raleway"/>
                <a:cs typeface="Raleway"/>
                <a:sym typeface="Raleway"/>
              </a:rPr>
              <a:t>E</a:t>
            </a:r>
            <a:r>
              <a:rPr lang="pt-BR" sz="3200" b="1" i="0" u="none" strike="noStrike" cap="none" dirty="0">
                <a:solidFill>
                  <a:srgbClr val="CC3300"/>
                </a:solidFill>
                <a:latin typeface="Raleway"/>
                <a:ea typeface="Raleway"/>
                <a:cs typeface="Raleway"/>
                <a:sym typeface="Raleway"/>
              </a:rPr>
              <a:t>scopo-sequência</a:t>
            </a:r>
            <a:endParaRPr lang="pt-BR" sz="32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F1277E5-AD4D-14FC-8E46-13877BD2F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550" y="846993"/>
            <a:ext cx="7483288" cy="4209350"/>
          </a:xfrm>
          <a:prstGeom prst="rect">
            <a:avLst/>
          </a:prstGeom>
        </p:spPr>
      </p:pic>
      <p:sp>
        <p:nvSpPr>
          <p:cNvPr id="12" name="Google Shape;266;p19">
            <a:extLst>
              <a:ext uri="{FF2B5EF4-FFF2-40B4-BE49-F238E27FC236}">
                <a16:creationId xmlns:a16="http://schemas.microsoft.com/office/drawing/2014/main" id="{AC7773F0-D4E9-CB89-F05A-E584A8FCB478}"/>
              </a:ext>
            </a:extLst>
          </p:cNvPr>
          <p:cNvSpPr/>
          <p:nvPr/>
        </p:nvSpPr>
        <p:spPr>
          <a:xfrm>
            <a:off x="2171700" y="3180230"/>
            <a:ext cx="3926541" cy="504264"/>
          </a:xfrm>
          <a:prstGeom prst="rect">
            <a:avLst/>
          </a:prstGeom>
          <a:noFill/>
          <a:ln w="25400" cap="flat" cmpd="sng">
            <a:solidFill>
              <a:srgbClr val="FF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870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3375" y="-131825"/>
            <a:ext cx="2519223" cy="172802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"/>
          <p:cNvSpPr txBox="1"/>
          <p:nvPr/>
        </p:nvSpPr>
        <p:spPr>
          <a:xfrm>
            <a:off x="119599" y="79512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pt-BR" sz="2820" b="1" i="0" u="none" strike="noStrike" cap="none" dirty="0">
                <a:solidFill>
                  <a:srgbClr val="FF6600"/>
                </a:solidFill>
                <a:latin typeface="Raleway" panose="020B0503030101060003" pitchFamily="34" charset="0"/>
                <a:sym typeface="Arial"/>
              </a:rPr>
              <a:t>Combinados do dia:</a:t>
            </a:r>
            <a:endParaRPr dirty="0">
              <a:latin typeface="Raleway" panose="020B0503030101060003" pitchFamily="34" charset="0"/>
            </a:endParaRPr>
          </a:p>
        </p:txBody>
      </p:sp>
      <p:sp>
        <p:nvSpPr>
          <p:cNvPr id="92" name="Google Shape;92;p2"/>
          <p:cNvSpPr txBox="1">
            <a:spLocks noGrp="1"/>
          </p:cNvSpPr>
          <p:nvPr>
            <p:ph type="body" idx="1"/>
          </p:nvPr>
        </p:nvSpPr>
        <p:spPr>
          <a:xfrm>
            <a:off x="66368" y="783771"/>
            <a:ext cx="8954802" cy="4331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457200" lvl="0" indent="-3429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ct val="99173"/>
              <a:buFont typeface="Arial"/>
              <a:buChar char="•"/>
            </a:pPr>
            <a:r>
              <a:rPr lang="pt-BR" sz="33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Início da Orientação Técnica – 8h30 </a:t>
            </a:r>
            <a:endParaRPr dirty="0"/>
          </a:p>
          <a:p>
            <a:pPr marL="457200" lvl="0" indent="-342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ct val="99173"/>
              <a:buFont typeface="Arial"/>
              <a:buChar char="•"/>
            </a:pPr>
            <a:r>
              <a:rPr lang="pt-BR" sz="33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Café – 10h</a:t>
            </a:r>
          </a:p>
          <a:p>
            <a:pPr marL="457200" lvl="0" indent="-342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ct val="99173"/>
              <a:buFont typeface="Arial"/>
              <a:buChar char="•"/>
            </a:pPr>
            <a:r>
              <a:rPr lang="pt-BR" sz="3300" b="1" dirty="0">
                <a:solidFill>
                  <a:schemeClr val="tx1"/>
                </a:solidFill>
                <a:latin typeface="Raleway" pitchFamily="2" charset="0"/>
              </a:rPr>
              <a:t>Almoço: das 12h às 13h</a:t>
            </a:r>
            <a:endParaRPr sz="3300" b="1" dirty="0">
              <a:solidFill>
                <a:schemeClr val="tx1"/>
              </a:solidFill>
              <a:latin typeface="Raleway" pitchFamily="2" charset="0"/>
            </a:endParaRPr>
          </a:p>
          <a:p>
            <a:pPr marL="457200" lvl="0" indent="-342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ct val="99173"/>
              <a:buFont typeface="Arial"/>
              <a:buChar char="•"/>
            </a:pPr>
            <a:r>
              <a:rPr lang="pt-BR" sz="33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Término da formação – previsão: 15h30 </a:t>
            </a:r>
            <a:endParaRPr sz="3300" b="1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2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ct val="99173"/>
              <a:buFont typeface="Arial"/>
              <a:buChar char="•"/>
            </a:pPr>
            <a:r>
              <a:rPr lang="pt-BR" sz="33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Fotos para compor o </a:t>
            </a:r>
            <a:r>
              <a:rPr lang="pt-BR" sz="3300" b="1" i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portfólio</a:t>
            </a:r>
            <a:r>
              <a:rPr lang="pt-BR" sz="33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do Núcleo Pedagógico</a:t>
            </a:r>
            <a:endParaRPr dirty="0"/>
          </a:p>
          <a:p>
            <a:pPr marL="457200" lvl="0" indent="-342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ct val="99173"/>
              <a:buFont typeface="Arial"/>
              <a:buChar char="•"/>
            </a:pPr>
            <a:r>
              <a:rPr lang="pt-BR" sz="33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Evitar beber água próximo aos computadores</a:t>
            </a:r>
            <a:endParaRPr dirty="0"/>
          </a:p>
          <a:p>
            <a:pPr marL="457200" lvl="0" indent="-342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ct val="99173"/>
              <a:buFont typeface="Arial"/>
              <a:buChar char="•"/>
            </a:pPr>
            <a:r>
              <a:rPr lang="pt-BR" sz="33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Evitar manipular o celular durante a formação. Deixá-lo no ‘vibra’ para atendimento fora da sala</a:t>
            </a:r>
            <a:endParaRPr dirty="0"/>
          </a:p>
          <a:p>
            <a:pPr marL="457200" lvl="0" indent="-342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ct val="99173"/>
              <a:buFont typeface="Arial"/>
              <a:buChar char="•"/>
            </a:pPr>
            <a:r>
              <a:rPr lang="pt-BR" sz="33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Dúvidas, respostas, busca...</a:t>
            </a:r>
            <a:endParaRPr dirty="0"/>
          </a:p>
          <a:p>
            <a:pPr marL="457200" lvl="0" indent="-342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ct val="99173"/>
              <a:buFont typeface="Arial"/>
              <a:buChar char="•"/>
            </a:pPr>
            <a:r>
              <a:rPr lang="pt-BR" sz="33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Responder ao formulário de apreciação/avaliação do dia</a:t>
            </a:r>
            <a:endParaRPr sz="3300" b="1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228600" algn="l" rtl="0">
              <a:lnSpc>
                <a:spcPct val="122727"/>
              </a:lnSpc>
              <a:spcBef>
                <a:spcPts val="1200"/>
              </a:spcBef>
              <a:spcAft>
                <a:spcPts val="0"/>
              </a:spcAft>
              <a:buSzPct val="148760"/>
              <a:buFont typeface="Arial"/>
              <a:buNone/>
            </a:pPr>
            <a:endParaRPr sz="2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81818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3375" y="-131825"/>
            <a:ext cx="2519223" cy="17280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FD3D509-61A9-2689-D6A1-BB1AB482F391}"/>
              </a:ext>
            </a:extLst>
          </p:cNvPr>
          <p:cNvSpPr txBox="1"/>
          <p:nvPr/>
        </p:nvSpPr>
        <p:spPr>
          <a:xfrm>
            <a:off x="0" y="0"/>
            <a:ext cx="46863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CC3300"/>
                </a:solidFill>
                <a:latin typeface="Raleway"/>
                <a:ea typeface="Raleway"/>
                <a:cs typeface="Raleway"/>
                <a:sym typeface="Raleway"/>
              </a:rPr>
              <a:t>E</a:t>
            </a:r>
            <a:r>
              <a:rPr lang="pt-BR" sz="3200" b="1" i="0" u="none" strike="noStrike" cap="none" dirty="0">
                <a:solidFill>
                  <a:srgbClr val="CC3300"/>
                </a:solidFill>
                <a:latin typeface="Raleway"/>
                <a:ea typeface="Raleway"/>
                <a:cs typeface="Raleway"/>
                <a:sym typeface="Raleway"/>
              </a:rPr>
              <a:t>scopo-sequência</a:t>
            </a:r>
            <a:endParaRPr lang="pt-BR" sz="32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D679C9C-1BCD-0167-1274-295EFC0FD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4303"/>
            <a:ext cx="7974106" cy="1273176"/>
          </a:xfrm>
          <a:prstGeom prst="rect">
            <a:avLst/>
          </a:prstGeom>
        </p:spPr>
      </p:pic>
      <p:sp>
        <p:nvSpPr>
          <p:cNvPr id="6" name="Google Shape;266;p19">
            <a:extLst>
              <a:ext uri="{FF2B5EF4-FFF2-40B4-BE49-F238E27FC236}">
                <a16:creationId xmlns:a16="http://schemas.microsoft.com/office/drawing/2014/main" id="{67044A08-A187-55E6-748A-1E7FA37713E1}"/>
              </a:ext>
            </a:extLst>
          </p:cNvPr>
          <p:cNvSpPr/>
          <p:nvPr/>
        </p:nvSpPr>
        <p:spPr>
          <a:xfrm>
            <a:off x="1055595" y="1508785"/>
            <a:ext cx="7140388" cy="407421"/>
          </a:xfrm>
          <a:prstGeom prst="rect">
            <a:avLst/>
          </a:prstGeom>
          <a:noFill/>
          <a:ln w="25400" cap="flat" cmpd="sng">
            <a:solidFill>
              <a:srgbClr val="FF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15F8089-64D9-6433-10C3-30A54A8988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5861" y="1957478"/>
            <a:ext cx="5187514" cy="3131745"/>
          </a:xfrm>
          <a:prstGeom prst="rect">
            <a:avLst/>
          </a:prstGeom>
        </p:spPr>
      </p:pic>
      <p:sp>
        <p:nvSpPr>
          <p:cNvPr id="11" name="Google Shape;228;p14">
            <a:extLst>
              <a:ext uri="{FF2B5EF4-FFF2-40B4-BE49-F238E27FC236}">
                <a16:creationId xmlns:a16="http://schemas.microsoft.com/office/drawing/2014/main" id="{987FE822-D5B7-8718-5BF3-473347FFCD98}"/>
              </a:ext>
            </a:extLst>
          </p:cNvPr>
          <p:cNvSpPr/>
          <p:nvPr/>
        </p:nvSpPr>
        <p:spPr>
          <a:xfrm>
            <a:off x="3792070" y="4899291"/>
            <a:ext cx="295835" cy="189932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F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518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17758" y="-131824"/>
            <a:ext cx="1754839" cy="108656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4"/>
          <p:cNvSpPr txBox="1"/>
          <p:nvPr/>
        </p:nvSpPr>
        <p:spPr>
          <a:xfrm>
            <a:off x="0" y="4448614"/>
            <a:ext cx="8861612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</a:pPr>
            <a:r>
              <a:rPr lang="pt-BR" sz="1600" b="0" i="0" u="none" strike="noStrike" cap="none" dirty="0">
                <a:solidFill>
                  <a:schemeClr val="accent1"/>
                </a:solidFill>
                <a:sym typeface="Arial"/>
              </a:rPr>
              <a:t>Material de </a:t>
            </a:r>
            <a:r>
              <a:rPr lang="pt-BR" sz="1600" b="1" i="0" u="sng" strike="noStrike" cap="none" dirty="0">
                <a:solidFill>
                  <a:schemeClr val="accent1"/>
                </a:solidFill>
                <a:sym typeface="Arial"/>
              </a:rPr>
              <a:t>Orientação Docente</a:t>
            </a:r>
            <a:r>
              <a:rPr lang="pt-BR" sz="1600" b="0" i="0" strike="noStrike" cap="none" dirty="0">
                <a:solidFill>
                  <a:schemeClr val="accent1"/>
                </a:solidFill>
                <a:sym typeface="Arial"/>
              </a:rPr>
              <a:t> </a:t>
            </a:r>
            <a:r>
              <a:rPr lang="pt-BR" sz="1600" dirty="0">
                <a:solidFill>
                  <a:schemeClr val="accent1"/>
                </a:solidFill>
              </a:rPr>
              <a:t>disponibilizado a cada bimestre</a:t>
            </a:r>
            <a:endParaRPr sz="1600" b="1" i="0" u="none" strike="noStrike" cap="none" dirty="0">
              <a:solidFill>
                <a:schemeClr val="accent1"/>
              </a:solidFill>
              <a:sym typeface="Arial"/>
            </a:endParaRPr>
          </a:p>
          <a:p>
            <a:pPr marL="1143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</a:pPr>
            <a:r>
              <a:rPr lang="pt-BR" sz="1600" b="0" i="0" u="none" strike="noStrike" cap="none" dirty="0">
                <a:solidFill>
                  <a:schemeClr val="accent1"/>
                </a:solidFill>
                <a:sym typeface="Arial"/>
              </a:rPr>
              <a:t>Não deve ser compartilhado com estudantes, ou utilizado para projeção em sala de aula.</a:t>
            </a:r>
            <a:endParaRPr sz="1600" b="0" i="0" u="none" strike="noStrike" cap="none" dirty="0">
              <a:solidFill>
                <a:schemeClr val="accent1"/>
              </a:solidFill>
              <a:sym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7529750-968F-82E0-8D26-CB5804C31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0987"/>
            <a:ext cx="7042401" cy="352313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201606B-192B-03D7-7F9A-9E863772CFEC}"/>
              </a:ext>
            </a:extLst>
          </p:cNvPr>
          <p:cNvSpPr txBox="1"/>
          <p:nvPr/>
        </p:nvSpPr>
        <p:spPr>
          <a:xfrm>
            <a:off x="7389159" y="356347"/>
            <a:ext cx="170105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Ciclo</a:t>
            </a:r>
          </a:p>
          <a:p>
            <a:endParaRPr lang="pt-BR" dirty="0"/>
          </a:p>
          <a:p>
            <a:r>
              <a:rPr lang="pt-BR" dirty="0"/>
              <a:t>Ano/Série</a:t>
            </a:r>
          </a:p>
          <a:p>
            <a:endParaRPr lang="pt-BR" dirty="0"/>
          </a:p>
          <a:p>
            <a:r>
              <a:rPr lang="pt-BR" dirty="0"/>
              <a:t>Bimestre</a:t>
            </a:r>
          </a:p>
          <a:p>
            <a:endParaRPr lang="pt-BR" dirty="0"/>
          </a:p>
          <a:p>
            <a:r>
              <a:rPr lang="pt-BR" dirty="0"/>
              <a:t>Aula</a:t>
            </a:r>
          </a:p>
          <a:p>
            <a:endParaRPr lang="pt-BR" dirty="0"/>
          </a:p>
          <a:p>
            <a:r>
              <a:rPr lang="pt-BR" dirty="0"/>
              <a:t>Unidade Temática</a:t>
            </a:r>
          </a:p>
          <a:p>
            <a:endParaRPr lang="pt-BR" dirty="0"/>
          </a:p>
          <a:p>
            <a:r>
              <a:rPr lang="pt-BR" dirty="0"/>
              <a:t>Habilidades</a:t>
            </a:r>
          </a:p>
          <a:p>
            <a:endParaRPr lang="pt-BR" dirty="0"/>
          </a:p>
          <a:p>
            <a:r>
              <a:rPr lang="pt-BR" dirty="0"/>
              <a:t>Objetos de Conhecimento</a:t>
            </a:r>
          </a:p>
          <a:p>
            <a:endParaRPr lang="pt-BR" dirty="0"/>
          </a:p>
          <a:p>
            <a:r>
              <a:rPr lang="pt-BR" dirty="0"/>
              <a:t>Título</a:t>
            </a:r>
          </a:p>
          <a:p>
            <a:endParaRPr lang="pt-BR" dirty="0"/>
          </a:p>
          <a:p>
            <a:r>
              <a:rPr lang="pt-BR" dirty="0"/>
              <a:t>Conteúdos</a:t>
            </a:r>
          </a:p>
          <a:p>
            <a:endParaRPr lang="pt-BR" dirty="0"/>
          </a:p>
          <a:p>
            <a:r>
              <a:rPr lang="pt-BR" dirty="0"/>
              <a:t>Objetivos</a:t>
            </a: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92255" y="-131825"/>
            <a:ext cx="2180343" cy="15687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E597C96-B514-DAC8-6DEE-DA05239D52D5}"/>
              </a:ext>
            </a:extLst>
          </p:cNvPr>
          <p:cNvSpPr txBox="1"/>
          <p:nvPr/>
        </p:nvSpPr>
        <p:spPr>
          <a:xfrm>
            <a:off x="1143000" y="-13085"/>
            <a:ext cx="5676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000FF"/>
                </a:solidFill>
                <a:latin typeface="Raleway" panose="020B0503030101060003" pitchFamily="34" charset="0"/>
              </a:rPr>
              <a:t>E onde encontramos as </a:t>
            </a:r>
            <a:r>
              <a:rPr lang="pt-BR" sz="2400" b="1" u="sng" dirty="0">
                <a:solidFill>
                  <a:srgbClr val="0000FF"/>
                </a:solidFill>
                <a:latin typeface="Raleway" panose="020B0503030101060003" pitchFamily="34" charset="0"/>
              </a:rPr>
              <a:t>Aulas Digitais</a:t>
            </a:r>
            <a:r>
              <a:rPr lang="pt-BR" sz="2400" b="1" dirty="0">
                <a:solidFill>
                  <a:srgbClr val="0000FF"/>
                </a:solidFill>
                <a:latin typeface="Raleway" panose="020B0503030101060003" pitchFamily="34" charset="0"/>
              </a:rPr>
              <a:t>?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988E2C3-16A6-9DFC-7111-214F6F88596D}"/>
              </a:ext>
            </a:extLst>
          </p:cNvPr>
          <p:cNvSpPr txBox="1"/>
          <p:nvPr/>
        </p:nvSpPr>
        <p:spPr>
          <a:xfrm>
            <a:off x="50425" y="448580"/>
            <a:ext cx="53351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FF6600"/>
                </a:solidFill>
              </a:rPr>
              <a:t>Repositório</a:t>
            </a:r>
            <a:br>
              <a:rPr lang="pt-BR" sz="1600" dirty="0">
                <a:solidFill>
                  <a:srgbClr val="FF6600"/>
                </a:solidFill>
              </a:rPr>
            </a:br>
            <a:r>
              <a:rPr lang="pt-BR" sz="1600" dirty="0"/>
              <a:t>CMSP – Centro de Mídias da Educação São Paulo </a:t>
            </a:r>
            <a:br>
              <a:rPr lang="pt-BR" sz="1600" dirty="0"/>
            </a:br>
            <a:r>
              <a:rPr lang="pt-BR" sz="1600" u="sng" dirty="0">
                <a:solidFill>
                  <a:schemeClr val="hlink"/>
                </a:solidFill>
                <a:hlinkClick r:id="rId4"/>
              </a:rPr>
              <a:t>https://centrodemidiasp.educacao.sp.gov.br</a:t>
            </a:r>
            <a:r>
              <a:rPr lang="pt-BR" sz="1600" dirty="0"/>
              <a:t> 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4E632294-2E73-6C53-CEDD-1B9207DD10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424" y="1235759"/>
            <a:ext cx="6763870" cy="3907741"/>
          </a:xfrm>
          <a:prstGeom prst="rect">
            <a:avLst/>
          </a:prstGeom>
        </p:spPr>
      </p:pic>
      <p:sp>
        <p:nvSpPr>
          <p:cNvPr id="11" name="Google Shape;271;p19">
            <a:extLst>
              <a:ext uri="{FF2B5EF4-FFF2-40B4-BE49-F238E27FC236}">
                <a16:creationId xmlns:a16="http://schemas.microsoft.com/office/drawing/2014/main" id="{C593EE95-BBC6-2FD3-A935-89B3780EFFEE}"/>
              </a:ext>
            </a:extLst>
          </p:cNvPr>
          <p:cNvSpPr/>
          <p:nvPr/>
        </p:nvSpPr>
        <p:spPr>
          <a:xfrm>
            <a:off x="2212041" y="2124635"/>
            <a:ext cx="781611" cy="389965"/>
          </a:xfrm>
          <a:prstGeom prst="ellipse">
            <a:avLst/>
          </a:prstGeom>
          <a:noFill/>
          <a:ln w="25400" cap="flat" cmpd="sng">
            <a:solidFill>
              <a:srgbClr val="FF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C2126640-7AFA-A416-0FA0-2BDFD7DAD5AF}"/>
              </a:ext>
            </a:extLst>
          </p:cNvPr>
          <p:cNvSpPr/>
          <p:nvPr/>
        </p:nvSpPr>
        <p:spPr>
          <a:xfrm>
            <a:off x="4000501" y="2571750"/>
            <a:ext cx="1539688" cy="299197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99B35A67-5812-A63E-9F71-6F793DD8D42C}"/>
              </a:ext>
            </a:extLst>
          </p:cNvPr>
          <p:cNvSpPr/>
          <p:nvPr/>
        </p:nvSpPr>
        <p:spPr>
          <a:xfrm>
            <a:off x="5605183" y="2562785"/>
            <a:ext cx="1539688" cy="967068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04C5B59E-6D54-8DC5-86F9-75F9916F6E85}"/>
              </a:ext>
            </a:extLst>
          </p:cNvPr>
          <p:cNvSpPr/>
          <p:nvPr/>
        </p:nvSpPr>
        <p:spPr>
          <a:xfrm>
            <a:off x="6440021" y="3520889"/>
            <a:ext cx="653303" cy="197224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EDABCBC5-0369-EC7F-8FB7-5FDE73EC0C97}"/>
              </a:ext>
            </a:extLst>
          </p:cNvPr>
          <p:cNvSpPr/>
          <p:nvPr/>
        </p:nvSpPr>
        <p:spPr>
          <a:xfrm>
            <a:off x="2702859" y="4128247"/>
            <a:ext cx="4195482" cy="1015253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3375" y="-131825"/>
            <a:ext cx="2519223" cy="172802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1"/>
          <p:cNvSpPr txBox="1"/>
          <p:nvPr/>
        </p:nvSpPr>
        <p:spPr>
          <a:xfrm>
            <a:off x="6989617" y="1596200"/>
            <a:ext cx="2154383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Noto Sans Symbols"/>
              <a:buChar char="✔"/>
            </a:pPr>
            <a:r>
              <a:rPr lang="pt-BR" b="1" i="0" u="none" strike="noStrike" cap="none" dirty="0">
                <a:solidFill>
                  <a:srgbClr val="FF6600"/>
                </a:solidFill>
                <a:latin typeface="Raleway" panose="020B0503030101060003" pitchFamily="34" charset="0"/>
                <a:sym typeface="Arial"/>
              </a:rPr>
              <a:t>Para começar</a:t>
            </a:r>
            <a:endParaRPr dirty="0">
              <a:latin typeface="Raleway" panose="020B0503030101060003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Noto Sans Symbols"/>
              <a:buChar char="✔"/>
            </a:pPr>
            <a:r>
              <a:rPr lang="pt-BR" b="1" i="0" u="none" strike="noStrike" cap="none" dirty="0">
                <a:solidFill>
                  <a:srgbClr val="FF6600"/>
                </a:solidFill>
                <a:latin typeface="Raleway" panose="020B0503030101060003" pitchFamily="34" charset="0"/>
                <a:sym typeface="Arial"/>
              </a:rPr>
              <a:t>Conteúdo</a:t>
            </a:r>
            <a:endParaRPr dirty="0">
              <a:latin typeface="Raleway" panose="020B0503030101060003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Noto Sans Symbols"/>
              <a:buChar char="✔"/>
            </a:pPr>
            <a:r>
              <a:rPr lang="pt-BR" b="1" i="0" u="none" strike="noStrike" cap="none" dirty="0">
                <a:solidFill>
                  <a:srgbClr val="FF6600"/>
                </a:solidFill>
                <a:latin typeface="Raleway" panose="020B0503030101060003" pitchFamily="34" charset="0"/>
                <a:sym typeface="Arial"/>
              </a:rPr>
              <a:t>Objetivos de Aprendizagem</a:t>
            </a:r>
            <a:endParaRPr dirty="0">
              <a:latin typeface="Raleway" panose="020B0503030101060003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Noto Sans Symbols"/>
              <a:buChar char="✔"/>
            </a:pPr>
            <a:r>
              <a:rPr lang="pt-BR" b="1" i="0" u="none" strike="noStrike" cap="none" dirty="0">
                <a:solidFill>
                  <a:srgbClr val="FF6600"/>
                </a:solidFill>
                <a:latin typeface="Raleway" panose="020B0503030101060003" pitchFamily="34" charset="0"/>
                <a:sym typeface="Arial"/>
              </a:rPr>
              <a:t>Praticando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Noto Sans Symbols"/>
              <a:buChar char="✔"/>
            </a:pPr>
            <a:r>
              <a:rPr lang="pt-BR" b="1" dirty="0">
                <a:solidFill>
                  <a:srgbClr val="FF6600"/>
                </a:solidFill>
                <a:latin typeface="Raleway" panose="020B0503030101060003" pitchFamily="34" charset="0"/>
              </a:rPr>
              <a:t>Sistematizando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Noto Sans Symbols"/>
              <a:buChar char="✔"/>
            </a:pPr>
            <a:r>
              <a:rPr lang="pt-BR" b="1" dirty="0">
                <a:solidFill>
                  <a:srgbClr val="FF6600"/>
                </a:solidFill>
                <a:latin typeface="Raleway" panose="020B0503030101060003" pitchFamily="34" charset="0"/>
              </a:rPr>
              <a:t>O que aprendemos hoje?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Noto Sans Symbols"/>
              <a:buChar char="✔"/>
            </a:pPr>
            <a:r>
              <a:rPr lang="pt-BR" b="1" dirty="0">
                <a:solidFill>
                  <a:srgbClr val="FF6600"/>
                </a:solidFill>
                <a:latin typeface="Raleway" panose="020B0503030101060003" pitchFamily="34" charset="0"/>
              </a:rPr>
              <a:t>Aprofundando</a:t>
            </a:r>
            <a:endParaRPr dirty="0">
              <a:latin typeface="Raleway" panose="020B0503030101060003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Noto Sans Symbols"/>
              <a:buChar char="✔"/>
            </a:pPr>
            <a:r>
              <a:rPr lang="pt-BR" b="1" i="0" u="none" strike="noStrike" cap="none" dirty="0">
                <a:solidFill>
                  <a:srgbClr val="FF6600"/>
                </a:solidFill>
                <a:latin typeface="Raleway" panose="020B0503030101060003" pitchFamily="34" charset="0"/>
                <a:sym typeface="Arial"/>
              </a:rPr>
              <a:t>Referências</a:t>
            </a:r>
            <a:endParaRPr dirty="0">
              <a:latin typeface="Raleway" panose="020B0503030101060003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1706B0E-6B63-F1E6-5F65-D1A47713A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29" y="732187"/>
            <a:ext cx="6911788" cy="35210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3375" y="-131825"/>
            <a:ext cx="2519223" cy="1728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1221FD46-F77F-CEC3-5662-B64075840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89" y="1306285"/>
            <a:ext cx="8586411" cy="2097741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400" b="0" i="0" u="none" strike="noStrike" cap="none" dirty="0">
                <a:solidFill>
                  <a:srgbClr val="FF6C00"/>
                </a:solidFill>
                <a:latin typeface="Raleway Black"/>
                <a:ea typeface="Raleway Black"/>
                <a:cs typeface="Raleway Black"/>
                <a:sym typeface="Raleway Black"/>
              </a:rPr>
              <a:t>Parte 3:</a:t>
            </a:r>
            <a:br>
              <a:rPr lang="pt-BR" sz="4400" b="0" i="0" u="none" strike="noStrike" cap="none" dirty="0">
                <a:solidFill>
                  <a:srgbClr val="FF6C00"/>
                </a:solidFill>
                <a:latin typeface="Raleway Black"/>
                <a:ea typeface="Raleway Black"/>
                <a:cs typeface="Raleway Black"/>
                <a:sym typeface="Raleway Black"/>
              </a:rPr>
            </a:br>
            <a:r>
              <a:rPr lang="pt-BR" sz="4400" b="0" i="0" u="none" strike="noStrike" cap="none" dirty="0">
                <a:solidFill>
                  <a:srgbClr val="FF6C00"/>
                </a:solidFill>
                <a:latin typeface="Raleway Black"/>
                <a:ea typeface="Raleway Black"/>
                <a:cs typeface="Raleway Black"/>
                <a:sym typeface="Raleway Black"/>
              </a:rPr>
              <a:t>Atividade Permanente</a:t>
            </a:r>
            <a:br>
              <a:rPr lang="pt-BR" sz="4400" b="0" i="0" u="none" strike="noStrike" cap="none" dirty="0">
                <a:solidFill>
                  <a:srgbClr val="FF6C00"/>
                </a:solidFill>
                <a:latin typeface="Raleway Black"/>
                <a:ea typeface="Raleway Black"/>
                <a:cs typeface="Raleway Black"/>
                <a:sym typeface="Raleway Black"/>
              </a:rPr>
            </a:br>
            <a:r>
              <a:rPr lang="pt-BR" sz="4400" b="0" i="0" u="none" strike="noStrike" cap="none" dirty="0">
                <a:solidFill>
                  <a:srgbClr val="FF6C00"/>
                </a:solidFill>
                <a:latin typeface="Raleway Black"/>
                <a:ea typeface="Raleway Black"/>
                <a:cs typeface="Raleway Black"/>
                <a:sym typeface="Raleway Black"/>
              </a:rPr>
              <a:t>Uso da plataforma MATIFIC</a:t>
            </a:r>
            <a:br>
              <a:rPr lang="pt-BR" sz="4400" b="0" i="0" u="none" strike="noStrike" cap="none" dirty="0">
                <a:solidFill>
                  <a:srgbClr val="FF6C00"/>
                </a:solidFill>
                <a:latin typeface="Raleway Black"/>
                <a:ea typeface="Raleway Black"/>
                <a:cs typeface="Raleway Black"/>
                <a:sym typeface="Raleway Black"/>
              </a:rPr>
            </a:br>
            <a:br>
              <a:rPr lang="pt-BR" sz="2800" b="0" i="0" u="none" strike="noStrike" cap="none" dirty="0">
                <a:solidFill>
                  <a:srgbClr val="FF6C00"/>
                </a:solidFill>
                <a:latin typeface="Raleway Black"/>
                <a:ea typeface="Raleway Black"/>
                <a:cs typeface="Raleway Black"/>
                <a:sym typeface="Raleway Black"/>
              </a:rPr>
            </a:br>
            <a:endParaRPr lang="pt-BR" dirty="0"/>
          </a:p>
        </p:txBody>
      </p:sp>
      <p:pic>
        <p:nvPicPr>
          <p:cNvPr id="2" name="Google Shape;353;g1f3ee823b8e_0_0">
            <a:extLst>
              <a:ext uri="{FF2B5EF4-FFF2-40B4-BE49-F238E27FC236}">
                <a16:creationId xmlns:a16="http://schemas.microsoft.com/office/drawing/2014/main" id="{CA774E0B-1215-E7F9-0AA2-4D18D50E32A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892873"/>
            <a:ext cx="1116774" cy="22506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1036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3375" y="-131825"/>
            <a:ext cx="2519223" cy="172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505;p64">
            <a:extLst>
              <a:ext uri="{FF2B5EF4-FFF2-40B4-BE49-F238E27FC236}">
                <a16:creationId xmlns:a16="http://schemas.microsoft.com/office/drawing/2014/main" id="{02B978FA-6327-645A-29C9-B169FCEE951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3065" y="1519518"/>
            <a:ext cx="4001155" cy="3333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506;p64">
            <a:extLst>
              <a:ext uri="{FF2B5EF4-FFF2-40B4-BE49-F238E27FC236}">
                <a16:creationId xmlns:a16="http://schemas.microsoft.com/office/drawing/2014/main" id="{19731E2F-A264-0959-7236-7FC704E7B2A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84394" y="1983440"/>
            <a:ext cx="2830605" cy="2440641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9B49A9F-76D2-2A2C-4F9C-E044ECE2B78B}"/>
              </a:ext>
            </a:extLst>
          </p:cNvPr>
          <p:cNvSpPr txBox="1"/>
          <p:nvPr/>
        </p:nvSpPr>
        <p:spPr>
          <a:xfrm>
            <a:off x="194982" y="248771"/>
            <a:ext cx="6609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6600"/>
                </a:solidFill>
                <a:latin typeface="Raleway Black" pitchFamily="2" charset="0"/>
              </a:rPr>
              <a:t>Atividade Permanente - Matemática</a:t>
            </a:r>
          </a:p>
        </p:txBody>
      </p:sp>
    </p:spTree>
    <p:extLst>
      <p:ext uri="{BB962C8B-B14F-4D97-AF65-F5344CB8AC3E}">
        <p14:creationId xmlns:p14="http://schemas.microsoft.com/office/powerpoint/2010/main" val="22903748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3375" y="-131825"/>
            <a:ext cx="2519223" cy="172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830" y="968189"/>
            <a:ext cx="7417743" cy="4175311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23"/>
          <p:cNvSpPr/>
          <p:nvPr/>
        </p:nvSpPr>
        <p:spPr>
          <a:xfrm>
            <a:off x="3565391" y="3319503"/>
            <a:ext cx="2766252" cy="1052712"/>
          </a:xfrm>
          <a:prstGeom prst="ellipse">
            <a:avLst/>
          </a:prstGeom>
          <a:noFill/>
          <a:ln w="38100" cap="flat" cmpd="sng">
            <a:solidFill>
              <a:srgbClr val="FF33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23"/>
          <p:cNvSpPr txBox="1"/>
          <p:nvPr/>
        </p:nvSpPr>
        <p:spPr>
          <a:xfrm>
            <a:off x="88367" y="24301"/>
            <a:ext cx="726525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i="0" u="none" strike="noStrike" cap="none">
                <a:solidFill>
                  <a:srgbClr val="CC3300"/>
                </a:solidFill>
                <a:latin typeface="Arial"/>
                <a:ea typeface="Arial"/>
                <a:cs typeface="Arial"/>
                <a:sym typeface="Arial"/>
              </a:rPr>
              <a:t>Aula de Matemática (01) semanalmente – </a:t>
            </a:r>
            <a:r>
              <a:rPr lang="pt-BR" sz="2000" b="0" i="0" u="sng" strike="noStrike" cap="none">
                <a:solidFill>
                  <a:srgbClr val="CC3300"/>
                </a:solidFill>
                <a:latin typeface="Arial"/>
                <a:ea typeface="Arial"/>
                <a:cs typeface="Arial"/>
                <a:sym typeface="Arial"/>
              </a:rPr>
              <a:t>Atividade Permanente</a:t>
            </a:r>
            <a:r>
              <a:rPr lang="pt-BR" sz="2000" b="0" i="0" strike="noStrike" cap="none">
                <a:solidFill>
                  <a:srgbClr val="CC33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2000" b="0" i="0" u="none" strike="noStrike" cap="none">
                <a:solidFill>
                  <a:srgbClr val="CC3300"/>
                </a:solidFill>
                <a:latin typeface="Arial"/>
                <a:ea typeface="Arial"/>
                <a:cs typeface="Arial"/>
                <a:sym typeface="Arial"/>
              </a:rPr>
              <a:t>– material digital MATIFIC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80992" y="-131824"/>
            <a:ext cx="1991606" cy="1200866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22"/>
          <p:cNvSpPr txBox="1">
            <a:spLocks noGrp="1"/>
          </p:cNvSpPr>
          <p:nvPr>
            <p:ph type="title"/>
          </p:nvPr>
        </p:nvSpPr>
        <p:spPr>
          <a:xfrm>
            <a:off x="77650" y="8649"/>
            <a:ext cx="71193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2200" b="1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Organização da rotina escolar – Atividade Permanente de Matemática. Exemplo:</a:t>
            </a:r>
            <a:endParaRPr sz="2200" b="1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02" name="Google Shape;302;p22"/>
          <p:cNvGraphicFramePr/>
          <p:nvPr>
            <p:extLst>
              <p:ext uri="{D42A27DB-BD31-4B8C-83A1-F6EECF244321}">
                <p14:modId xmlns:p14="http://schemas.microsoft.com/office/powerpoint/2010/main" val="4133543720"/>
              </p:ext>
            </p:extLst>
          </p:nvPr>
        </p:nvGraphicFramePr>
        <p:xfrm>
          <a:off x="57630" y="826994"/>
          <a:ext cx="9028750" cy="4224151"/>
        </p:xfrm>
        <a:graphic>
          <a:graphicData uri="http://schemas.openxmlformats.org/drawingml/2006/table">
            <a:tbl>
              <a:tblPr firstRow="1" bandRow="1">
                <a:noFill/>
                <a:tableStyleId>{FBB0C9E9-D46C-4557-9080-65F0CED38CAB}</a:tableStyleId>
              </a:tblPr>
              <a:tblGrid>
                <a:gridCol w="16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6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8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20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007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2ª feira</a:t>
                      </a:r>
                      <a:endParaRPr dirty="0"/>
                    </a:p>
                  </a:txBody>
                  <a:tcPr marL="91450" marR="91450" marT="45725" marB="45725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3ª feira</a:t>
                      </a:r>
                      <a:endParaRPr dirty="0"/>
                    </a:p>
                  </a:txBody>
                  <a:tcPr marL="91450" marR="91450" marT="45725" marB="45725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4ª feira</a:t>
                      </a:r>
                      <a:endParaRPr dirty="0"/>
                    </a:p>
                  </a:txBody>
                  <a:tcPr marL="91450" marR="91450" marT="45725" marB="45725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5ª feira</a:t>
                      </a:r>
                      <a:endParaRPr dirty="0"/>
                    </a:p>
                  </a:txBody>
                  <a:tcPr marL="91450" marR="91450" marT="45725" marB="45725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6ª feira</a:t>
                      </a:r>
                      <a:endParaRPr dirty="0"/>
                    </a:p>
                  </a:txBody>
                  <a:tcPr marL="91450" marR="91450" marT="45725" marB="45725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58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solidFill>
                            <a:schemeClr val="tx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LP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solidFill>
                            <a:schemeClr val="tx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(Mat. Digital)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>
                          <a:solidFill>
                            <a:srgbClr val="CC33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MAT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>
                          <a:solidFill>
                            <a:srgbClr val="CC33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(Mat. Digital)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solidFill>
                            <a:schemeClr val="tx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LP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solidFill>
                            <a:schemeClr val="tx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(Mat. Digital)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solidFill>
                            <a:schemeClr val="tx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LP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solidFill>
                            <a:schemeClr val="tx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(Mat. Digital)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solidFill>
                            <a:schemeClr val="tx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LP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solidFill>
                            <a:srgbClr val="FF33CC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(AANP)</a:t>
                      </a:r>
                      <a:endParaRPr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01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solidFill>
                            <a:schemeClr val="tx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LP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solidFill>
                            <a:schemeClr val="tx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(Mat. Digital)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>
                          <a:solidFill>
                            <a:srgbClr val="CC33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MAT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>
                          <a:solidFill>
                            <a:srgbClr val="CC33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(Mat. Digital)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50" marR="91450" marT="45725" marB="45725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>
                          <a:solidFill>
                            <a:schemeClr val="tx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LP</a:t>
                      </a:r>
                      <a:endParaRPr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>
                          <a:solidFill>
                            <a:schemeClr val="tx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(Mat. Digital)</a:t>
                      </a:r>
                      <a:endParaRPr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solidFill>
                            <a:schemeClr val="tx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LP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solidFill>
                            <a:schemeClr val="tx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LP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solidFill>
                            <a:srgbClr val="FF33CC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(AANP)</a:t>
                      </a:r>
                      <a:endParaRPr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u="none" strike="noStrike" cap="none" dirty="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9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b="1" u="none" strike="noStrike" cap="none" dirty="0">
                          <a:solidFill>
                            <a:srgbClr val="0000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ARTE</a:t>
                      </a:r>
                      <a:endParaRPr dirty="0">
                        <a:solidFill>
                          <a:srgbClr val="0000FF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u="none" strike="noStrike" cap="none" dirty="0">
                        <a:solidFill>
                          <a:srgbClr val="0000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solidFill>
                            <a:srgbClr val="0000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ED. </a:t>
                      </a:r>
                      <a:r>
                        <a:rPr lang="pt-BR" sz="1200" b="1" u="none" strike="noStrike" cap="none" dirty="0" err="1">
                          <a:solidFill>
                            <a:srgbClr val="0000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FíS.</a:t>
                      </a:r>
                      <a:endParaRPr sz="1200" b="1" u="none" strike="noStrike" cap="none" dirty="0">
                        <a:solidFill>
                          <a:srgbClr val="0000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 err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Proj</a:t>
                      </a:r>
                      <a:r>
                        <a:rPr lang="pt-BR" sz="1200" b="1" u="none" strike="noStrike" cap="none" dirty="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. Convivência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solidFill>
                            <a:srgbClr val="CC33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MAT</a:t>
                      </a:r>
                      <a:endParaRPr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solidFill>
                            <a:srgbClr val="CC33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(Mat. Digital)</a:t>
                      </a:r>
                      <a:endParaRPr dirty="0"/>
                    </a:p>
                  </a:txBody>
                  <a:tcPr marL="91450" marR="91450" marT="45725" marB="45725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solidFill>
                            <a:srgbClr val="CC33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MAT</a:t>
                      </a:r>
                      <a:endParaRPr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400" b="1" u="none" strike="noStrike" cap="none" dirty="0">
                          <a:solidFill>
                            <a:srgbClr val="CC33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(Mat. Digital)</a:t>
                      </a:r>
                      <a:endParaRPr lang="pt-BR" dirty="0"/>
                    </a:p>
                  </a:txBody>
                  <a:tcPr marL="91450" marR="91450" marT="45725" marB="45725" anchor="ctr"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504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solidFill>
                            <a:srgbClr val="CC33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MAT</a:t>
                      </a:r>
                      <a:endParaRPr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solidFill>
                            <a:srgbClr val="CC33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(Mat. Digital)</a:t>
                      </a:r>
                      <a:endParaRPr dirty="0"/>
                    </a:p>
                  </a:txBody>
                  <a:tcPr marL="91450" marR="91450" marT="45725" marB="45725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solidFill>
                            <a:schemeClr val="tx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LP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solidFill>
                            <a:srgbClr val="CC33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MAT</a:t>
                      </a:r>
                      <a:endParaRPr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solidFill>
                            <a:srgbClr val="CC33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(Mat. Digital)</a:t>
                      </a:r>
                      <a:endParaRPr dirty="0"/>
                    </a:p>
                  </a:txBody>
                  <a:tcPr marL="91450" marR="91450" marT="45725" marB="45725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solidFill>
                            <a:srgbClr val="CC33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MAT</a:t>
                      </a:r>
                      <a:endParaRPr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solidFill>
                            <a:srgbClr val="CC33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(Mat. Digital MATIFIC)</a:t>
                      </a:r>
                      <a:endParaRPr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100" b="1" u="none" strike="noStrike" cap="none" dirty="0">
                          <a:solidFill>
                            <a:srgbClr val="00B05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Atividade Permanente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100" b="1" u="none" strike="noStrike" cap="none" dirty="0">
                          <a:solidFill>
                            <a:srgbClr val="00B05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uso da plataforma MATIFIC</a:t>
                      </a:r>
                      <a:endParaRPr sz="1100" dirty="0">
                        <a:solidFill>
                          <a:srgbClr val="00B050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solidFill>
                            <a:srgbClr val="CC33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MAT</a:t>
                      </a:r>
                      <a:endParaRPr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solidFill>
                            <a:srgbClr val="FF33CC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(AANP)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100" b="1" i="0" u="none" strike="noStrike" cap="none" dirty="0">
                          <a:solidFill>
                            <a:srgbClr val="FF33CC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Agrupamentos e Atividades por Níveis de Proficiência </a:t>
                      </a:r>
                      <a:endParaRPr lang="pt-BR" sz="1100" dirty="0"/>
                    </a:p>
                  </a:txBody>
                  <a:tcPr marL="91450" marR="91450" marT="45725" marB="45725" anchor="ctr"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601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TECNOLOGIA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solidFill>
                            <a:schemeClr val="tx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LP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Ciênc.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solidFill>
                            <a:srgbClr val="0000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ARTE</a:t>
                      </a:r>
                      <a:endParaRPr dirty="0">
                        <a:solidFill>
                          <a:srgbClr val="0000FF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solidFill>
                            <a:srgbClr val="0000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ED. FÍS.</a:t>
                      </a:r>
                      <a:endParaRPr dirty="0">
                        <a:solidFill>
                          <a:srgbClr val="0000FF"/>
                        </a:solidFill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858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solidFill>
                            <a:srgbClr val="0000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L. Inglesa</a:t>
                      </a:r>
                      <a:endParaRPr dirty="0">
                        <a:solidFill>
                          <a:srgbClr val="0000FF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b="1" u="none" strike="noStrike" cap="none" dirty="0">
                          <a:solidFill>
                            <a:srgbClr val="0000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L. Inglesa</a:t>
                      </a:r>
                      <a:endParaRPr dirty="0">
                        <a:solidFill>
                          <a:srgbClr val="0000FF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u="none" strike="noStrike" cap="none" dirty="0">
                        <a:solidFill>
                          <a:srgbClr val="0000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b="1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Ciênc.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Hist.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 u="none" strike="noStrike" cap="none" dirty="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Geog.</a:t>
                      </a:r>
                      <a:endParaRPr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04" name="Google Shape;304;p22"/>
          <p:cNvSpPr/>
          <p:nvPr/>
        </p:nvSpPr>
        <p:spPr>
          <a:xfrm>
            <a:off x="5260292" y="2826528"/>
            <a:ext cx="2120700" cy="1073119"/>
          </a:xfrm>
          <a:prstGeom prst="rect">
            <a:avLst/>
          </a:prstGeom>
          <a:noFill/>
          <a:ln w="5715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30783" y="-131825"/>
            <a:ext cx="2241815" cy="150726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740F4DD3-F79A-9BB5-ECFE-149000CE9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178"/>
            <a:ext cx="8520600" cy="909287"/>
          </a:xfrm>
        </p:spPr>
        <p:txBody>
          <a:bodyPr>
            <a:normAutofit fontScale="90000"/>
          </a:bodyPr>
          <a:lstStyle/>
          <a:p>
            <a:r>
              <a:rPr lang="pt-BR" sz="2200" b="1" dirty="0">
                <a:latin typeface="Raleway" panose="020B0503030101060003" pitchFamily="34" charset="0"/>
              </a:rPr>
              <a:t> CMSP – Centro de Mídias da Educação São Pau</a:t>
            </a:r>
            <a:r>
              <a:rPr lang="pt-BR" sz="2200" dirty="0">
                <a:latin typeface="Raleway" panose="020B0503030101060003" pitchFamily="34" charset="0"/>
              </a:rPr>
              <a:t>lo </a:t>
            </a:r>
            <a:br>
              <a:rPr lang="pt-BR" sz="2200" dirty="0">
                <a:latin typeface="Raleway" panose="020B0503030101060003" pitchFamily="34" charset="0"/>
              </a:rPr>
            </a:br>
            <a:r>
              <a:rPr lang="pt-BR" sz="2200" u="sng" dirty="0">
                <a:solidFill>
                  <a:schemeClr val="hlink"/>
                </a:solidFill>
                <a:latin typeface="Raleway" panose="020B0503030101060003" pitchFamily="34" charset="0"/>
                <a:hlinkClick r:id="rId4"/>
              </a:rPr>
              <a:t>https://centrodemidiasp.educação.sp.gov.br</a:t>
            </a:r>
            <a:r>
              <a:rPr lang="pt-BR" sz="2200" dirty="0">
                <a:latin typeface="Raleway" panose="020B0503030101060003" pitchFamily="34" charset="0"/>
              </a:rPr>
              <a:t> </a:t>
            </a:r>
            <a:br>
              <a:rPr lang="pt-BR" dirty="0"/>
            </a:b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21EA4CC-DBAD-B906-93D2-07FDF61665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381" y="874059"/>
            <a:ext cx="7803400" cy="4217263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B33B4B1E-6F48-7C21-526E-B2C78A4C8966}"/>
              </a:ext>
            </a:extLst>
          </p:cNvPr>
          <p:cNvSpPr/>
          <p:nvPr/>
        </p:nvSpPr>
        <p:spPr>
          <a:xfrm>
            <a:off x="3355040" y="2487706"/>
            <a:ext cx="699248" cy="376518"/>
          </a:xfrm>
          <a:prstGeom prst="ellipse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33CC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9739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37076" y="-131825"/>
            <a:ext cx="1835522" cy="116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83E7BBC-4E38-5D5C-FD42-D8D1B6510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05" y="409088"/>
            <a:ext cx="8385997" cy="4560647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833D496A-ABC2-0FEE-9FED-98A6C7095293}"/>
              </a:ext>
            </a:extLst>
          </p:cNvPr>
          <p:cNvSpPr/>
          <p:nvPr/>
        </p:nvSpPr>
        <p:spPr>
          <a:xfrm>
            <a:off x="1692569" y="2657079"/>
            <a:ext cx="1660712" cy="356347"/>
          </a:xfrm>
          <a:prstGeom prst="rect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9EA7BFF-5DA4-0C17-62DB-7614F2F22191}"/>
              </a:ext>
            </a:extLst>
          </p:cNvPr>
          <p:cNvSpPr/>
          <p:nvPr/>
        </p:nvSpPr>
        <p:spPr>
          <a:xfrm>
            <a:off x="3452093" y="2657080"/>
            <a:ext cx="1713620" cy="356347"/>
          </a:xfrm>
          <a:prstGeom prst="rect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D7C617C-8326-7087-6E22-F644EDA62AA5}"/>
              </a:ext>
            </a:extLst>
          </p:cNvPr>
          <p:cNvSpPr/>
          <p:nvPr/>
        </p:nvSpPr>
        <p:spPr>
          <a:xfrm>
            <a:off x="5264525" y="2660441"/>
            <a:ext cx="1713620" cy="352986"/>
          </a:xfrm>
          <a:prstGeom prst="rect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3E5B375-7E76-206C-FB9B-49B68BEEFE58}"/>
              </a:ext>
            </a:extLst>
          </p:cNvPr>
          <p:cNvSpPr/>
          <p:nvPr/>
        </p:nvSpPr>
        <p:spPr>
          <a:xfrm>
            <a:off x="6212542" y="3107390"/>
            <a:ext cx="765603" cy="352986"/>
          </a:xfrm>
          <a:prstGeom prst="rect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993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3375" y="-131825"/>
            <a:ext cx="2519223" cy="172802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 noGrp="1"/>
          </p:cNvSpPr>
          <p:nvPr>
            <p:ph type="title"/>
          </p:nvPr>
        </p:nvSpPr>
        <p:spPr>
          <a:xfrm>
            <a:off x="311700" y="151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2820" b="1" dirty="0">
                <a:solidFill>
                  <a:srgbClr val="FF6600"/>
                </a:solidFill>
                <a:latin typeface="Raleway" panose="020B0503030101060003" pitchFamily="34" charset="0"/>
                <a:sym typeface="Arial"/>
              </a:rPr>
              <a:t>Plataforma MATIFIC/2024</a:t>
            </a:r>
            <a:endParaRPr sz="2820" b="1" dirty="0">
              <a:solidFill>
                <a:srgbClr val="FF6600"/>
              </a:solidFill>
              <a:latin typeface="Raleway" panose="020B0503030101060003" pitchFamily="34" charset="0"/>
              <a:sym typeface="Arial"/>
            </a:endParaRPr>
          </a:p>
        </p:txBody>
      </p:sp>
      <p:sp>
        <p:nvSpPr>
          <p:cNvPr id="99" name="Google Shape;99;p3"/>
          <p:cNvSpPr txBox="1">
            <a:spLocks noGrp="1"/>
          </p:cNvSpPr>
          <p:nvPr>
            <p:ph type="body" idx="1"/>
          </p:nvPr>
        </p:nvSpPr>
        <p:spPr>
          <a:xfrm>
            <a:off x="311700" y="863549"/>
            <a:ext cx="8520600" cy="412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114300" lvl="0" indent="0" algn="l" rtl="0">
              <a:lnSpc>
                <a:spcPct val="122727"/>
              </a:lnSpc>
              <a:spcBef>
                <a:spcPts val="600"/>
              </a:spcBef>
              <a:spcAft>
                <a:spcPts val="0"/>
              </a:spcAft>
              <a:buSzPct val="88452"/>
              <a:buNone/>
            </a:pPr>
            <a:r>
              <a:rPr lang="pt-BR" sz="2200" b="1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Objetivos:</a:t>
            </a:r>
            <a:endParaRPr sz="2200" b="1">
              <a:solidFill>
                <a:srgbClr val="FF66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lvl="0" indent="-342900" algn="just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49140"/>
              <a:buFont typeface="Noto Sans Symbols"/>
              <a:buChar char="∙"/>
            </a:pPr>
            <a:r>
              <a:rPr lang="pt-BR" sz="2200" b="1">
                <a:solidFill>
                  <a:srgbClr val="111111"/>
                </a:solidFill>
                <a:latin typeface="Raleway"/>
                <a:ea typeface="Raleway"/>
                <a:cs typeface="Raleway"/>
                <a:sym typeface="Raleway"/>
              </a:rPr>
              <a:t>Rememorar a história da plataforma, seus relatórios, forma de acessar e atribuir atividades e consultar o repositório CMSP;</a:t>
            </a:r>
            <a:endParaRPr sz="2200" b="1">
              <a:latin typeface="Raleway"/>
              <a:ea typeface="Raleway"/>
              <a:cs typeface="Raleway"/>
              <a:sym typeface="Raleway"/>
            </a:endParaRPr>
          </a:p>
          <a:p>
            <a:pPr marL="3429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49140"/>
              <a:buFont typeface="Noto Sans Symbols"/>
              <a:buChar char="∙"/>
            </a:pPr>
            <a:r>
              <a:rPr lang="pt-BR" sz="2200" b="1">
                <a:solidFill>
                  <a:srgbClr val="111111"/>
                </a:solidFill>
                <a:latin typeface="Raleway"/>
                <a:ea typeface="Raleway"/>
                <a:cs typeface="Raleway"/>
                <a:sym typeface="Raleway"/>
              </a:rPr>
              <a:t>Destacar a Ilha da Aventura;</a:t>
            </a:r>
            <a:endParaRPr/>
          </a:p>
          <a:p>
            <a:pPr marL="3429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49140"/>
              <a:buFont typeface="Noto Sans Symbols"/>
              <a:buChar char="∙"/>
            </a:pPr>
            <a:r>
              <a:rPr lang="pt-BR" sz="2200" b="1">
                <a:solidFill>
                  <a:srgbClr val="111111"/>
                </a:solidFill>
                <a:latin typeface="Raleway"/>
                <a:ea typeface="Raleway"/>
                <a:cs typeface="Raleway"/>
                <a:sym typeface="Raleway"/>
              </a:rPr>
              <a:t>Demonstrar a Rotina semanal das aulas de matemática, nos Anos Iniciais;</a:t>
            </a:r>
            <a:endParaRPr sz="2200" b="1">
              <a:latin typeface="Raleway"/>
              <a:ea typeface="Raleway"/>
              <a:cs typeface="Raleway"/>
              <a:sym typeface="Raleway"/>
            </a:endParaRPr>
          </a:p>
          <a:p>
            <a:pPr marL="3429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49140"/>
              <a:buFont typeface="Noto Sans Symbols"/>
              <a:buChar char="∙"/>
            </a:pPr>
            <a:r>
              <a:rPr lang="pt-BR" sz="2200" b="1">
                <a:solidFill>
                  <a:srgbClr val="111111"/>
                </a:solidFill>
                <a:latin typeface="Raleway"/>
                <a:ea typeface="Raleway"/>
                <a:cs typeface="Raleway"/>
                <a:sym typeface="Raleway"/>
              </a:rPr>
              <a:t>Indicar o uso do Material de Orientação Docente – repositório do CMSP – Escopo Bimestral;</a:t>
            </a:r>
            <a:endParaRPr sz="2200" b="1">
              <a:latin typeface="Raleway"/>
              <a:ea typeface="Raleway"/>
              <a:cs typeface="Raleway"/>
              <a:sym typeface="Raleway"/>
            </a:endParaRPr>
          </a:p>
          <a:p>
            <a:pPr marL="3429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49140"/>
              <a:buFont typeface="Noto Sans Symbols"/>
              <a:buChar char="∙"/>
            </a:pPr>
            <a:r>
              <a:rPr lang="pt-BR" sz="2200" b="1">
                <a:solidFill>
                  <a:srgbClr val="111111"/>
                </a:solidFill>
                <a:latin typeface="Raleway"/>
                <a:ea typeface="Raleway"/>
                <a:cs typeface="Raleway"/>
                <a:sym typeface="Raleway"/>
              </a:rPr>
              <a:t>Compartilhar os dados, metas e objetivos da SEDUC/MATIFIC;</a:t>
            </a:r>
            <a:endParaRPr sz="2200" b="1">
              <a:latin typeface="Raleway"/>
              <a:ea typeface="Raleway"/>
              <a:cs typeface="Raleway"/>
              <a:sym typeface="Raleway"/>
            </a:endParaRPr>
          </a:p>
          <a:p>
            <a:pPr marL="3429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49140"/>
              <a:buFont typeface="Noto Sans Symbols"/>
              <a:buChar char="∙"/>
            </a:pPr>
            <a:r>
              <a:rPr lang="pt-BR" sz="2200" b="1">
                <a:solidFill>
                  <a:srgbClr val="111111"/>
                </a:solidFill>
                <a:latin typeface="Raleway"/>
                <a:ea typeface="Raleway"/>
                <a:cs typeface="Raleway"/>
                <a:sym typeface="Raleway"/>
              </a:rPr>
              <a:t>Potencializar o processo de ensino e de aprendizagem em Matemática.</a:t>
            </a:r>
            <a:endParaRPr sz="2200" b="1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30783" y="-131825"/>
            <a:ext cx="2241815" cy="1507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DC89327-CBA5-A174-A72C-91664A425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2296" y="0"/>
            <a:ext cx="6139408" cy="5143500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E8F98629-6116-A9E2-59A4-1B52E9AAA97C}"/>
              </a:ext>
            </a:extLst>
          </p:cNvPr>
          <p:cNvSpPr/>
          <p:nvPr/>
        </p:nvSpPr>
        <p:spPr>
          <a:xfrm>
            <a:off x="1613647" y="773206"/>
            <a:ext cx="806823" cy="51483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110127EC-EE5C-12C9-CB02-2CC1A88FE17B}"/>
              </a:ext>
            </a:extLst>
          </p:cNvPr>
          <p:cNvSpPr/>
          <p:nvPr/>
        </p:nvSpPr>
        <p:spPr>
          <a:xfrm>
            <a:off x="1613647" y="2571750"/>
            <a:ext cx="726141" cy="453838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154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g1f4b5235318_0_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05775" y="-284225"/>
            <a:ext cx="2519223" cy="172802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g1f4b5235318_0_56"/>
          <p:cNvSpPr/>
          <p:nvPr/>
        </p:nvSpPr>
        <p:spPr>
          <a:xfrm>
            <a:off x="3865000" y="1661238"/>
            <a:ext cx="583800" cy="290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g1f4b5235318_0_56"/>
          <p:cNvSpPr/>
          <p:nvPr/>
        </p:nvSpPr>
        <p:spPr>
          <a:xfrm rot="10800000">
            <a:off x="6689800" y="3090425"/>
            <a:ext cx="529500" cy="11091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FE9AA92-C8A5-A4E9-6BE0-247988679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15" y="157002"/>
            <a:ext cx="3753856" cy="214126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ABDB0BA-5CAE-2627-73AF-2D890D7561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8800" y="534837"/>
            <a:ext cx="3863853" cy="213918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FE401CC-1A34-0E97-FFB6-82D1E9276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4700" y="2674026"/>
            <a:ext cx="4456168" cy="24694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3375" y="-131825"/>
            <a:ext cx="2519223" cy="1728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1221FD46-F77F-CEC3-5662-B64075840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89" y="1306285"/>
            <a:ext cx="8586411" cy="2097741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400" b="0" i="0" u="none" strike="noStrike" cap="none" dirty="0">
                <a:solidFill>
                  <a:srgbClr val="FF6C00"/>
                </a:solidFill>
                <a:latin typeface="Raleway Black"/>
                <a:ea typeface="Raleway Black"/>
                <a:cs typeface="Raleway Black"/>
                <a:sym typeface="Raleway Black"/>
              </a:rPr>
              <a:t>Parte 4:</a:t>
            </a:r>
            <a:br>
              <a:rPr lang="pt-BR" sz="4400" b="0" i="0" u="none" strike="noStrike" cap="none" dirty="0">
                <a:solidFill>
                  <a:srgbClr val="FF6C00"/>
                </a:solidFill>
                <a:latin typeface="Raleway Black"/>
                <a:ea typeface="Raleway Black"/>
                <a:cs typeface="Raleway Black"/>
                <a:sym typeface="Raleway Black"/>
              </a:rPr>
            </a:br>
            <a:r>
              <a:rPr lang="pt-BR" sz="4400" dirty="0">
                <a:solidFill>
                  <a:srgbClr val="FF6600"/>
                </a:solidFill>
                <a:latin typeface="Raleway Black" pitchFamily="2" charset="0"/>
              </a:rPr>
              <a:t>Acesso dos Professores na</a:t>
            </a:r>
            <a:br>
              <a:rPr lang="pt-BR" sz="4400" dirty="0">
                <a:solidFill>
                  <a:srgbClr val="FF6600"/>
                </a:solidFill>
                <a:latin typeface="Raleway Black" pitchFamily="2" charset="0"/>
              </a:rPr>
            </a:br>
            <a:r>
              <a:rPr lang="pt-BR" sz="4400" b="0" i="0" u="none" strike="noStrike" cap="none" dirty="0">
                <a:solidFill>
                  <a:srgbClr val="FF6C00"/>
                </a:solidFill>
                <a:latin typeface="Raleway Black"/>
                <a:ea typeface="Raleway Black"/>
                <a:cs typeface="Raleway Black"/>
                <a:sym typeface="Raleway Black"/>
              </a:rPr>
              <a:t>MATIFIC</a:t>
            </a:r>
            <a:br>
              <a:rPr lang="pt-BR" sz="2800" b="0" i="0" u="none" strike="noStrike" cap="none" dirty="0">
                <a:solidFill>
                  <a:srgbClr val="FF6C00"/>
                </a:solidFill>
                <a:latin typeface="Raleway Black"/>
                <a:ea typeface="Raleway Black"/>
                <a:cs typeface="Raleway Black"/>
                <a:sym typeface="Raleway Black"/>
              </a:rPr>
            </a:br>
            <a:endParaRPr lang="pt-BR" dirty="0"/>
          </a:p>
        </p:txBody>
      </p:sp>
      <p:pic>
        <p:nvPicPr>
          <p:cNvPr id="2" name="Google Shape;354;g1f3ee823b8e_0_0">
            <a:extLst>
              <a:ext uri="{FF2B5EF4-FFF2-40B4-BE49-F238E27FC236}">
                <a16:creationId xmlns:a16="http://schemas.microsoft.com/office/drawing/2014/main" id="{661309F8-634F-6D43-355B-E8DA19B824B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17075" y="2892852"/>
            <a:ext cx="1026925" cy="2250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91368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3375" y="-131825"/>
            <a:ext cx="2519223" cy="17280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EC4F42B-05B2-9DDE-824E-9B46D2F5FE95}"/>
              </a:ext>
            </a:extLst>
          </p:cNvPr>
          <p:cNvSpPr txBox="1"/>
          <p:nvPr/>
        </p:nvSpPr>
        <p:spPr>
          <a:xfrm>
            <a:off x="88365" y="36809"/>
            <a:ext cx="7132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FF6600"/>
                </a:solidFill>
                <a:latin typeface="Raleway Black" pitchFamily="2" charset="0"/>
              </a:rPr>
              <a:t>Acesso dos Professores</a:t>
            </a:r>
          </a:p>
          <a:p>
            <a:r>
              <a:rPr lang="pt-BR" sz="2400" dirty="0">
                <a:solidFill>
                  <a:srgbClr val="FF6600"/>
                </a:solidFill>
                <a:latin typeface="Raleway Black" pitchFamily="2" charset="0"/>
              </a:rPr>
              <a:t>Centro de Mídias: </a:t>
            </a:r>
            <a:r>
              <a:rPr lang="pt-BR" sz="2400" dirty="0">
                <a:latin typeface="Raleway Black" pitchFamily="2" charset="0"/>
                <a:hlinkClick r:id="rId4"/>
              </a:rPr>
              <a:t>https://cmspweb.ip.tv/</a:t>
            </a:r>
            <a:r>
              <a:rPr lang="pt-BR" sz="2400" dirty="0">
                <a:latin typeface="Raleway Black" pitchFamily="2" charset="0"/>
              </a:rPr>
              <a:t> </a:t>
            </a:r>
            <a:r>
              <a:rPr lang="pt-BR" sz="2400" dirty="0"/>
              <a:t>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28032B4-983F-C6FE-BF9E-9AE1D63A6A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65" y="867805"/>
            <a:ext cx="8201607" cy="4238885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F27EB79B-42B9-0D39-8818-F72E58E2BEBC}"/>
              </a:ext>
            </a:extLst>
          </p:cNvPr>
          <p:cNvSpPr/>
          <p:nvPr/>
        </p:nvSpPr>
        <p:spPr>
          <a:xfrm>
            <a:off x="3550025" y="3556748"/>
            <a:ext cx="1216958" cy="349614"/>
          </a:xfrm>
          <a:prstGeom prst="rect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034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3375" y="-131825"/>
            <a:ext cx="2519223" cy="17280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EC4F42B-05B2-9DDE-824E-9B46D2F5FE95}"/>
              </a:ext>
            </a:extLst>
          </p:cNvPr>
          <p:cNvSpPr txBox="1"/>
          <p:nvPr/>
        </p:nvSpPr>
        <p:spPr>
          <a:xfrm>
            <a:off x="80682" y="114300"/>
            <a:ext cx="5869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Centro de Mídias: </a:t>
            </a:r>
            <a:r>
              <a:rPr lang="pt-BR" sz="2400" dirty="0">
                <a:hlinkClick r:id="rId4"/>
              </a:rPr>
              <a:t>https://cmspweb.ip.tv/</a:t>
            </a:r>
            <a:r>
              <a:rPr lang="pt-BR" sz="2400" dirty="0"/>
              <a:t> 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93D9ADE-3F76-CEA1-AC6E-E570ECFC86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4855" y="1005334"/>
            <a:ext cx="3042690" cy="4023866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D473AC4B-6E7E-84BA-7EC6-399CF275215E}"/>
              </a:ext>
            </a:extLst>
          </p:cNvPr>
          <p:cNvSpPr/>
          <p:nvPr/>
        </p:nvSpPr>
        <p:spPr>
          <a:xfrm>
            <a:off x="3092824" y="2654671"/>
            <a:ext cx="1479176" cy="289112"/>
          </a:xfrm>
          <a:prstGeom prst="rect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AE3A18F-242C-0ED0-A29C-C34A74AB1C0E}"/>
              </a:ext>
            </a:extLst>
          </p:cNvPr>
          <p:cNvSpPr/>
          <p:nvPr/>
        </p:nvSpPr>
        <p:spPr>
          <a:xfrm>
            <a:off x="3092824" y="3017267"/>
            <a:ext cx="1479176" cy="289112"/>
          </a:xfrm>
          <a:prstGeom prst="rect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B7B2204-46FA-4163-EE8E-66488EBCBEE1}"/>
              </a:ext>
            </a:extLst>
          </p:cNvPr>
          <p:cNvSpPr/>
          <p:nvPr/>
        </p:nvSpPr>
        <p:spPr>
          <a:xfrm>
            <a:off x="3146612" y="3496234"/>
            <a:ext cx="1425388" cy="239807"/>
          </a:xfrm>
          <a:prstGeom prst="rect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260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g1f4b5235318_0_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3375" y="-131825"/>
            <a:ext cx="2519223" cy="172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4B70869-8386-811A-CB47-B59F513DC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82447"/>
            <a:ext cx="9144000" cy="3178605"/>
          </a:xfrm>
          <a:prstGeom prst="rect">
            <a:avLst/>
          </a:prstGeom>
        </p:spPr>
      </p:pic>
      <p:sp>
        <p:nvSpPr>
          <p:cNvPr id="4" name="Google Shape;352;g1f4b5235318_0_9">
            <a:extLst>
              <a:ext uri="{FF2B5EF4-FFF2-40B4-BE49-F238E27FC236}">
                <a16:creationId xmlns:a16="http://schemas.microsoft.com/office/drawing/2014/main" id="{E3826E61-ADDE-F498-B259-D2019B61DAD3}"/>
              </a:ext>
            </a:extLst>
          </p:cNvPr>
          <p:cNvSpPr/>
          <p:nvPr/>
        </p:nvSpPr>
        <p:spPr>
          <a:xfrm>
            <a:off x="4995743" y="2710375"/>
            <a:ext cx="940930" cy="926443"/>
          </a:xfrm>
          <a:prstGeom prst="rect">
            <a:avLst/>
          </a:prstGeom>
          <a:noFill/>
          <a:ln w="1143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3375" y="-131825"/>
            <a:ext cx="2519223" cy="172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062" y="680584"/>
            <a:ext cx="7864924" cy="39302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2314C311-AA3D-89CB-B237-8CA59A1CF44B}"/>
              </a:ext>
            </a:extLst>
          </p:cNvPr>
          <p:cNvSpPr/>
          <p:nvPr/>
        </p:nvSpPr>
        <p:spPr>
          <a:xfrm>
            <a:off x="1031014" y="591671"/>
            <a:ext cx="645458" cy="607841"/>
          </a:xfrm>
          <a:prstGeom prst="ellipse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3375" y="-131825"/>
            <a:ext cx="2519223" cy="172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96;p39">
            <a:extLst>
              <a:ext uri="{FF2B5EF4-FFF2-40B4-BE49-F238E27FC236}">
                <a16:creationId xmlns:a16="http://schemas.microsoft.com/office/drawing/2014/main" id="{BE4E4DAF-DF90-C7E3-1F33-AB1A57DD8B1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789" y="734911"/>
            <a:ext cx="7590865" cy="438306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1C20C059-E9EB-31B9-2281-1D6B7D0B5F49}"/>
              </a:ext>
            </a:extLst>
          </p:cNvPr>
          <p:cNvSpPr/>
          <p:nvPr/>
        </p:nvSpPr>
        <p:spPr>
          <a:xfrm>
            <a:off x="961465" y="1277471"/>
            <a:ext cx="376518" cy="318729"/>
          </a:xfrm>
          <a:prstGeom prst="ellipse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429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g1f4b5235318_0_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3375" y="-131825"/>
            <a:ext cx="2519223" cy="172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g1f4b5235318_0_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016" y="709776"/>
            <a:ext cx="7217750" cy="408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883B0F1-3D81-D07B-116D-9C34006E2BDD}"/>
              </a:ext>
            </a:extLst>
          </p:cNvPr>
          <p:cNvSpPr/>
          <p:nvPr/>
        </p:nvSpPr>
        <p:spPr>
          <a:xfrm>
            <a:off x="1465729" y="2823883"/>
            <a:ext cx="611842" cy="376518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76DC004-024A-A3EB-EFEE-4C705B4A81B6}"/>
              </a:ext>
            </a:extLst>
          </p:cNvPr>
          <p:cNvSpPr/>
          <p:nvPr/>
        </p:nvSpPr>
        <p:spPr>
          <a:xfrm>
            <a:off x="780921" y="3200401"/>
            <a:ext cx="1620625" cy="869576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799AB34-FD22-D0E3-6351-A35EB6A8B6E1}"/>
              </a:ext>
            </a:extLst>
          </p:cNvPr>
          <p:cNvSpPr/>
          <p:nvPr/>
        </p:nvSpPr>
        <p:spPr>
          <a:xfrm>
            <a:off x="2077571" y="2823883"/>
            <a:ext cx="1086630" cy="376518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466C80B-BEC5-C783-832C-79420F8919C2}"/>
              </a:ext>
            </a:extLst>
          </p:cNvPr>
          <p:cNvSpPr/>
          <p:nvPr/>
        </p:nvSpPr>
        <p:spPr>
          <a:xfrm>
            <a:off x="961337" y="1231833"/>
            <a:ext cx="2104592" cy="1464302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DC0D792C-8944-9552-76E3-0E7FC76766A2}"/>
              </a:ext>
            </a:extLst>
          </p:cNvPr>
          <p:cNvSpPr/>
          <p:nvPr/>
        </p:nvSpPr>
        <p:spPr>
          <a:xfrm>
            <a:off x="3192256" y="2823883"/>
            <a:ext cx="714115" cy="376518"/>
          </a:xfrm>
          <a:prstGeom prst="rect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EAA6319-E32B-9B4A-FFF9-DE6D40965FE2}"/>
              </a:ext>
            </a:extLst>
          </p:cNvPr>
          <p:cNvSpPr/>
          <p:nvPr/>
        </p:nvSpPr>
        <p:spPr>
          <a:xfrm>
            <a:off x="3208284" y="3200401"/>
            <a:ext cx="1604597" cy="605117"/>
          </a:xfrm>
          <a:prstGeom prst="rect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9A31D7D-0FB6-7F48-5020-E2ED9D1F7C6C}"/>
              </a:ext>
            </a:extLst>
          </p:cNvPr>
          <p:cNvSpPr/>
          <p:nvPr/>
        </p:nvSpPr>
        <p:spPr>
          <a:xfrm>
            <a:off x="3954937" y="2823883"/>
            <a:ext cx="714115" cy="376518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3B0D19B-9130-3AD3-3AD0-0A7DC006EF07}"/>
              </a:ext>
            </a:extLst>
          </p:cNvPr>
          <p:cNvSpPr/>
          <p:nvPr/>
        </p:nvSpPr>
        <p:spPr>
          <a:xfrm>
            <a:off x="3954936" y="1680881"/>
            <a:ext cx="1396993" cy="1070231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E6F27AD-0499-38AB-12DB-597A91FFEE9C}"/>
              </a:ext>
            </a:extLst>
          </p:cNvPr>
          <p:cNvSpPr/>
          <p:nvPr/>
        </p:nvSpPr>
        <p:spPr>
          <a:xfrm>
            <a:off x="4669052" y="2804781"/>
            <a:ext cx="852132" cy="3765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0D0A6FED-EB77-BBEC-7E9A-4E7131A0BB41}"/>
              </a:ext>
            </a:extLst>
          </p:cNvPr>
          <p:cNvSpPr/>
          <p:nvPr/>
        </p:nvSpPr>
        <p:spPr>
          <a:xfrm>
            <a:off x="5149495" y="3127390"/>
            <a:ext cx="1262111" cy="3765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DEB299D-C71C-3D84-085F-73C5A057833C}"/>
              </a:ext>
            </a:extLst>
          </p:cNvPr>
          <p:cNvSpPr txBox="1"/>
          <p:nvPr/>
        </p:nvSpPr>
        <p:spPr>
          <a:xfrm>
            <a:off x="180109" y="83127"/>
            <a:ext cx="489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6600"/>
                </a:solidFill>
                <a:latin typeface="Raleway" panose="020B0503030101060003" pitchFamily="34" charset="0"/>
              </a:rPr>
              <a:t>Explorando o painel</a:t>
            </a:r>
          </a:p>
        </p:txBody>
      </p:sp>
    </p:spTree>
    <p:extLst>
      <p:ext uri="{BB962C8B-B14F-4D97-AF65-F5344CB8AC3E}">
        <p14:creationId xmlns:p14="http://schemas.microsoft.com/office/powerpoint/2010/main" val="267442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3"/>
          <p:cNvSpPr txBox="1"/>
          <p:nvPr/>
        </p:nvSpPr>
        <p:spPr>
          <a:xfrm>
            <a:off x="345255" y="678939"/>
            <a:ext cx="4441800" cy="3785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pt-BR" sz="1800" b="1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pt-BR" sz="2400" b="1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 primeira informação apresentada é um resumo do </a:t>
            </a:r>
            <a:r>
              <a:rPr lang="pt-BR" sz="2400" b="1" i="1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status</a:t>
            </a:r>
            <a:r>
              <a:rPr lang="pt-BR" sz="2400" b="1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de todos os alunos da turma e, logo abaixo cada aluno é representado com um cartão. Esses cartões contêm informações sobre o que cada aluno está fazendo naquele momento. </a:t>
            </a:r>
          </a:p>
        </p:txBody>
      </p:sp>
      <p:pic>
        <p:nvPicPr>
          <p:cNvPr id="76" name="Google Shape;76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88700" y="595745"/>
            <a:ext cx="4904682" cy="407545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3"/>
          <p:cNvSpPr txBox="1"/>
          <p:nvPr/>
        </p:nvSpPr>
        <p:spPr>
          <a:xfrm>
            <a:off x="751827" y="213086"/>
            <a:ext cx="6438681" cy="66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 dirty="0">
                <a:solidFill>
                  <a:srgbClr val="FF6C00"/>
                </a:solidFill>
                <a:latin typeface="Raleway Black"/>
                <a:sym typeface="Raleway Black"/>
              </a:rPr>
              <a:t>MONITORAMENTO AO VIVO</a:t>
            </a:r>
            <a:endParaRPr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0227E5A-438F-318F-E3CA-A26027D0E8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4942" y="1160452"/>
            <a:ext cx="3381171" cy="238631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3375" y="-131825"/>
            <a:ext cx="2519223" cy="1728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264635" y="406349"/>
            <a:ext cx="8520600" cy="3748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lnSpc>
                <a:spcPct val="1125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pt-BR" sz="3200" b="1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Conteúdos:</a:t>
            </a:r>
            <a:endParaRPr sz="3200" b="1" dirty="0">
              <a:solidFill>
                <a:srgbClr val="FF66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∙"/>
            </a:pPr>
            <a:r>
              <a:rPr lang="pt-BR" sz="2400" b="1" dirty="0">
                <a:solidFill>
                  <a:srgbClr val="111111"/>
                </a:solidFill>
                <a:latin typeface="Raleway"/>
                <a:ea typeface="Raleway"/>
                <a:cs typeface="Raleway"/>
                <a:sym typeface="Raleway"/>
              </a:rPr>
              <a:t>MATIFIC </a:t>
            </a:r>
            <a:endParaRPr sz="2400" b="1" dirty="0">
              <a:latin typeface="Raleway"/>
              <a:ea typeface="Raleway"/>
              <a:cs typeface="Raleway"/>
              <a:sym typeface="Raleway"/>
            </a:endParaRPr>
          </a:p>
          <a:p>
            <a:pPr marL="3429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∙"/>
            </a:pPr>
            <a:r>
              <a:rPr lang="pt-BR" sz="2400" b="1" dirty="0">
                <a:solidFill>
                  <a:srgbClr val="111111"/>
                </a:solidFill>
                <a:latin typeface="Raleway"/>
                <a:ea typeface="Raleway"/>
                <a:cs typeface="Raleway"/>
                <a:sym typeface="Raleway"/>
              </a:rPr>
              <a:t>Ilha da Aventura</a:t>
            </a:r>
            <a:endParaRPr dirty="0"/>
          </a:p>
          <a:p>
            <a:pPr marL="3429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∙"/>
            </a:pPr>
            <a:r>
              <a:rPr lang="pt-BR" sz="2400" b="1" dirty="0">
                <a:solidFill>
                  <a:srgbClr val="111111"/>
                </a:solidFill>
                <a:latin typeface="Raleway"/>
                <a:ea typeface="Raleway"/>
                <a:cs typeface="Raleway"/>
                <a:sym typeface="Raleway"/>
              </a:rPr>
              <a:t>Modelo de implementação</a:t>
            </a:r>
            <a:endParaRPr sz="2400" b="1" dirty="0">
              <a:latin typeface="Raleway"/>
              <a:ea typeface="Raleway"/>
              <a:cs typeface="Raleway"/>
              <a:sym typeface="Raleway"/>
            </a:endParaRPr>
          </a:p>
          <a:p>
            <a:pPr marL="3429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∙"/>
            </a:pPr>
            <a:r>
              <a:rPr lang="pt-BR" sz="2400" b="1" dirty="0">
                <a:solidFill>
                  <a:srgbClr val="111111"/>
                </a:solidFill>
                <a:latin typeface="Raleway"/>
                <a:ea typeface="Raleway"/>
                <a:cs typeface="Raleway"/>
                <a:sym typeface="Raleway"/>
              </a:rPr>
              <a:t>Rotina semanal</a:t>
            </a:r>
            <a:endParaRPr sz="2400" b="1" dirty="0">
              <a:latin typeface="Raleway"/>
              <a:ea typeface="Raleway"/>
              <a:cs typeface="Raleway"/>
              <a:sym typeface="Raleway"/>
            </a:endParaRPr>
          </a:p>
          <a:p>
            <a:pPr marL="3429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∙"/>
            </a:pPr>
            <a:r>
              <a:rPr lang="pt-BR" sz="2400" b="1" dirty="0">
                <a:solidFill>
                  <a:srgbClr val="111111"/>
                </a:solidFill>
                <a:latin typeface="Raleway"/>
                <a:ea typeface="Raleway"/>
                <a:cs typeface="Raleway"/>
                <a:sym typeface="Raleway"/>
              </a:rPr>
              <a:t>Material de Orientação Docente (Escopo Bimestral)</a:t>
            </a:r>
            <a:endParaRPr sz="2400" b="1" dirty="0">
              <a:latin typeface="Raleway"/>
              <a:ea typeface="Raleway"/>
              <a:cs typeface="Raleway"/>
              <a:sym typeface="Raleway"/>
            </a:endParaRPr>
          </a:p>
          <a:p>
            <a:pPr marL="3429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∙"/>
            </a:pPr>
            <a:r>
              <a:rPr lang="pt-BR" sz="2400" b="1" dirty="0">
                <a:solidFill>
                  <a:srgbClr val="111111"/>
                </a:solidFill>
                <a:latin typeface="Raleway"/>
                <a:ea typeface="Raleway"/>
                <a:cs typeface="Raleway"/>
                <a:sym typeface="Raleway"/>
              </a:rPr>
              <a:t>Monitoramento do uso da plataforma MATIFIC</a:t>
            </a:r>
            <a:endParaRPr sz="2400" b="1" dirty="0">
              <a:latin typeface="Raleway"/>
              <a:ea typeface="Raleway"/>
              <a:cs typeface="Raleway"/>
              <a:sym typeface="Raleway"/>
            </a:endParaRPr>
          </a:p>
          <a:p>
            <a:pPr marL="3429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∙"/>
            </a:pPr>
            <a:r>
              <a:rPr lang="pt-BR" sz="2400" b="1" dirty="0">
                <a:solidFill>
                  <a:srgbClr val="111111"/>
                </a:solidFill>
                <a:latin typeface="Raleway"/>
                <a:ea typeface="Raleway"/>
                <a:cs typeface="Raleway"/>
                <a:sym typeface="Raleway"/>
              </a:rPr>
              <a:t>Processos de ensino e de aprendizagem</a:t>
            </a:r>
            <a:endParaRPr sz="2400" b="1" dirty="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>
          <a:extLst>
            <a:ext uri="{FF2B5EF4-FFF2-40B4-BE49-F238E27FC236}">
              <a16:creationId xmlns:a16="http://schemas.microsoft.com/office/drawing/2014/main" id="{C8781142-2200-5018-C5FA-D58ABE6F2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4">
            <a:extLst>
              <a:ext uri="{FF2B5EF4-FFF2-40B4-BE49-F238E27FC236}">
                <a16:creationId xmlns:a16="http://schemas.microsoft.com/office/drawing/2014/main" id="{AB605FA7-7AAF-1648-4849-EF93FA75E2C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8874D30-C592-0996-C1BE-2CBD9B310034}"/>
              </a:ext>
            </a:extLst>
          </p:cNvPr>
          <p:cNvSpPr txBox="1"/>
          <p:nvPr/>
        </p:nvSpPr>
        <p:spPr>
          <a:xfrm>
            <a:off x="484909" y="183458"/>
            <a:ext cx="8511691" cy="224676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rgbClr val="FF6600"/>
                </a:solidFill>
                <a:latin typeface="Raleway "/>
              </a:rPr>
              <a:t>Ajudando os alunos a fazer login </a:t>
            </a:r>
            <a:endParaRPr lang="pt-BR" sz="2000" dirty="0">
              <a:solidFill>
                <a:srgbClr val="FF6600"/>
              </a:solidFill>
              <a:latin typeface="Raleway "/>
            </a:endParaRPr>
          </a:p>
          <a:p>
            <a:r>
              <a:rPr lang="pt-BR" sz="2000" b="1" dirty="0">
                <a:latin typeface="Raleway "/>
              </a:rPr>
              <a:t>Esta é a aparência de um cartão</a:t>
            </a:r>
          </a:p>
          <a:p>
            <a:r>
              <a:rPr lang="pt-BR" sz="2000" b="1" dirty="0">
                <a:latin typeface="Raleway "/>
              </a:rPr>
              <a:t> se o aluno estiver </a:t>
            </a:r>
            <a:r>
              <a:rPr lang="pt-BR" sz="2000" b="1" u="sng" dirty="0">
                <a:latin typeface="Raleway "/>
              </a:rPr>
              <a:t>o</a:t>
            </a:r>
            <a:r>
              <a:rPr lang="pt-BR" sz="2000" b="1" i="1" u="sng" dirty="0">
                <a:latin typeface="Raleway "/>
              </a:rPr>
              <a:t>ff-lin</a:t>
            </a:r>
            <a:r>
              <a:rPr lang="pt-BR" sz="2000" b="1" u="sng" dirty="0">
                <a:latin typeface="Raleway "/>
              </a:rPr>
              <a:t>e</a:t>
            </a:r>
            <a:r>
              <a:rPr lang="pt-BR" sz="2000" b="1" dirty="0">
                <a:latin typeface="Raleway "/>
              </a:rPr>
              <a:t> – </a:t>
            </a:r>
          </a:p>
          <a:p>
            <a:r>
              <a:rPr lang="pt-BR" sz="2000" b="1" dirty="0">
                <a:latin typeface="Raleway "/>
              </a:rPr>
              <a:t>neste caso, o cartão inclui </a:t>
            </a:r>
          </a:p>
          <a:p>
            <a:r>
              <a:rPr lang="pt-BR" sz="2000" b="1" dirty="0">
                <a:latin typeface="Raleway "/>
              </a:rPr>
              <a:t>acesso fácil às informações </a:t>
            </a:r>
          </a:p>
          <a:p>
            <a:r>
              <a:rPr lang="pt-BR" sz="2000" b="1" dirty="0">
                <a:latin typeface="Raleway "/>
              </a:rPr>
              <a:t>de </a:t>
            </a:r>
            <a:r>
              <a:rPr lang="pt-BR" sz="2000" b="1" i="1" dirty="0">
                <a:latin typeface="Raleway "/>
              </a:rPr>
              <a:t>login</a:t>
            </a:r>
          </a:p>
          <a:p>
            <a:endParaRPr lang="pt-BR" sz="2000" b="1" i="1" dirty="0">
              <a:latin typeface="Raleway 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7B5C5B2-43D1-0B24-2753-4AB5EAE1420F}"/>
              </a:ext>
            </a:extLst>
          </p:cNvPr>
          <p:cNvSpPr txBox="1"/>
          <p:nvPr/>
        </p:nvSpPr>
        <p:spPr>
          <a:xfrm>
            <a:off x="290159" y="2663481"/>
            <a:ext cx="4333795" cy="1938992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rgbClr val="FF6600"/>
                </a:solidFill>
                <a:latin typeface="Raleway "/>
              </a:rPr>
              <a:t>Acompanhando o progresso do aluno</a:t>
            </a:r>
          </a:p>
          <a:p>
            <a:r>
              <a:rPr lang="pt-BR" sz="2000" b="1" dirty="0">
                <a:latin typeface="Raleway "/>
              </a:rPr>
              <a:t>Para os alunos que estão trabalhando em uma atividade, será apresentado um cartão com esta aparência: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9B2A0BA-6C02-57A1-A4B7-F5CB423F4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400" y="2738003"/>
            <a:ext cx="4277200" cy="2118310"/>
          </a:xfrm>
          <a:prstGeom prst="rect">
            <a:avLst/>
          </a:prstGeom>
          <a:ln>
            <a:solidFill>
              <a:srgbClr val="FF6600"/>
            </a:solidFill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4EC27443-749F-125A-C022-6372829FCA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20491"/>
            <a:ext cx="4424600" cy="220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5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4F18A51-001E-FCC6-E16F-9C3A0A3577AC}"/>
              </a:ext>
            </a:extLst>
          </p:cNvPr>
          <p:cNvSpPr txBox="1"/>
          <p:nvPr/>
        </p:nvSpPr>
        <p:spPr>
          <a:xfrm>
            <a:off x="276626" y="339713"/>
            <a:ext cx="513575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rgbClr val="FF6600"/>
                </a:solidFill>
                <a:latin typeface="Raleway "/>
              </a:rPr>
              <a:t>Ajudando os alunos a se manterem engajados</a:t>
            </a:r>
          </a:p>
          <a:p>
            <a:endParaRPr lang="pt-BR" sz="2000" b="1" dirty="0">
              <a:solidFill>
                <a:srgbClr val="FF6600"/>
              </a:solidFill>
              <a:latin typeface="Raleway "/>
            </a:endParaRPr>
          </a:p>
          <a:p>
            <a:pPr algn="ctr"/>
            <a:r>
              <a:rPr lang="pt-BR" sz="2000" b="1" dirty="0">
                <a:latin typeface="Raleway "/>
              </a:rPr>
              <a:t>Os alunos que estão com dificuldades ou não estão progredindo terão cartões que se parecem com símbolo </a:t>
            </a:r>
            <a:r>
              <a:rPr lang="pt-BR" sz="2000" b="1" i="1" dirty="0">
                <a:solidFill>
                  <a:srgbClr val="9933FF"/>
                </a:solidFill>
                <a:latin typeface="Raleway "/>
              </a:rPr>
              <a:t>ZZZ </a:t>
            </a:r>
            <a:r>
              <a:rPr lang="pt-BR" sz="2000" b="1" dirty="0">
                <a:latin typeface="Raleway "/>
              </a:rPr>
              <a:t>permitirá que os professores identifiquem rapidamente quem precisa de ajuda ou incentivo.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87F998E-D4E6-5248-370C-B67597A2A75A}"/>
              </a:ext>
            </a:extLst>
          </p:cNvPr>
          <p:cNvSpPr txBox="1"/>
          <p:nvPr/>
        </p:nvSpPr>
        <p:spPr>
          <a:xfrm>
            <a:off x="0" y="3338704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rgbClr val="FF6600"/>
                </a:solidFill>
                <a:latin typeface="Raleway "/>
              </a:rPr>
              <a:t>Monitorar o estudante de maneira assertiva </a:t>
            </a:r>
          </a:p>
          <a:p>
            <a:pPr algn="ctr"/>
            <a:r>
              <a:rPr lang="pt-BR" sz="2000" b="1" dirty="0">
                <a:latin typeface="Raleway "/>
              </a:rPr>
              <a:t>Desejo:  Otimizar o tempo do professor com o mapeamento da aprendizagem dos seus estudantes.</a:t>
            </a:r>
          </a:p>
          <a:p>
            <a:endParaRPr lang="pt-BR" sz="2000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23B1FC9-D424-92F0-E9A3-652755FFC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6064" y="15230"/>
            <a:ext cx="2540591" cy="2842113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3375" y="-131825"/>
            <a:ext cx="2519223" cy="1728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1221FD46-F77F-CEC3-5662-B64075840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94" y="849085"/>
            <a:ext cx="8586411" cy="2097741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400" b="0" i="0" u="none" strike="noStrike" cap="none" dirty="0">
                <a:solidFill>
                  <a:srgbClr val="FF6C00"/>
                </a:solidFill>
                <a:latin typeface="Raleway Black"/>
                <a:ea typeface="Raleway Black"/>
                <a:cs typeface="Raleway Black"/>
                <a:sym typeface="Raleway Black"/>
              </a:rPr>
              <a:t>Parte 5:</a:t>
            </a:r>
            <a:br>
              <a:rPr lang="pt-BR" sz="4400" b="0" i="0" u="none" strike="noStrike" cap="none" dirty="0">
                <a:solidFill>
                  <a:srgbClr val="FF6C00"/>
                </a:solidFill>
                <a:latin typeface="Raleway Black"/>
                <a:ea typeface="Raleway Black"/>
                <a:cs typeface="Raleway Black"/>
                <a:sym typeface="Raleway Black"/>
              </a:rPr>
            </a:br>
            <a:r>
              <a:rPr lang="pt-BR" sz="4400" b="1" dirty="0">
                <a:solidFill>
                  <a:srgbClr val="FF6600"/>
                </a:solidFill>
                <a:latin typeface="Raleway Black" pitchFamily="2" charset="0"/>
              </a:rPr>
              <a:t>Página inicial de a</a:t>
            </a:r>
            <a:r>
              <a:rPr lang="pt-BR" sz="4400" b="1" i="0" u="none" strike="noStrike" cap="none" dirty="0">
                <a:solidFill>
                  <a:srgbClr val="FF6600"/>
                </a:solidFill>
                <a:latin typeface="Raleway Black" pitchFamily="2" charset="0"/>
                <a:sym typeface="Arial"/>
              </a:rPr>
              <a:t>cesso de Professores</a:t>
            </a:r>
            <a:r>
              <a:rPr lang="pt-BR" sz="4400" b="1" dirty="0">
                <a:solidFill>
                  <a:srgbClr val="FF6600"/>
                </a:solidFill>
                <a:latin typeface="Raleway Black" pitchFamily="2" charset="0"/>
              </a:rPr>
              <a:t> -</a:t>
            </a:r>
            <a:r>
              <a:rPr lang="pt-BR" sz="4400" b="1" i="0" u="none" strike="noStrike" cap="none" dirty="0">
                <a:solidFill>
                  <a:srgbClr val="FF6600"/>
                </a:solidFill>
                <a:latin typeface="Raleway Black" pitchFamily="2" charset="0"/>
                <a:sym typeface="Arial"/>
              </a:rPr>
              <a:t> relatórios</a:t>
            </a:r>
            <a:br>
              <a:rPr lang="pt-BR" sz="4400" b="0" i="0" u="none" strike="noStrike" cap="none" dirty="0">
                <a:solidFill>
                  <a:srgbClr val="FF6C00"/>
                </a:solidFill>
                <a:latin typeface="Raleway Black"/>
                <a:ea typeface="Raleway Black"/>
                <a:cs typeface="Raleway Black"/>
                <a:sym typeface="Raleway Black"/>
              </a:rPr>
            </a:br>
            <a:br>
              <a:rPr lang="pt-BR" sz="2800" b="0" i="0" u="none" strike="noStrike" cap="none" dirty="0">
                <a:solidFill>
                  <a:srgbClr val="FF6C00"/>
                </a:solidFill>
                <a:latin typeface="Raleway Black"/>
                <a:ea typeface="Raleway Black"/>
                <a:cs typeface="Raleway Black"/>
                <a:sym typeface="Raleway Black"/>
              </a:rPr>
            </a:b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0BB88F2-6188-D35F-A1A1-A1C8B278F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8865" y="2833211"/>
            <a:ext cx="2939582" cy="218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388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3375" y="-131825"/>
            <a:ext cx="2519223" cy="1728025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39"/>
          <p:cNvSpPr txBox="1"/>
          <p:nvPr/>
        </p:nvSpPr>
        <p:spPr>
          <a:xfrm>
            <a:off x="0" y="1125241"/>
            <a:ext cx="9144000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FF6600"/>
                </a:solidFill>
                <a:latin typeface="Raleway Black" pitchFamily="2" charset="0"/>
              </a:rPr>
              <a:t>Página inicial de a</a:t>
            </a:r>
            <a:r>
              <a:rPr lang="pt-BR" sz="2800" b="1" i="0" u="none" strike="noStrike" cap="none" dirty="0">
                <a:solidFill>
                  <a:srgbClr val="FF6600"/>
                </a:solidFill>
                <a:latin typeface="Raleway Black" pitchFamily="2" charset="0"/>
                <a:sym typeface="Arial"/>
              </a:rPr>
              <a:t>cesso de Professores</a:t>
            </a:r>
            <a:r>
              <a:rPr lang="pt-BR" sz="2800" b="1" dirty="0">
                <a:solidFill>
                  <a:srgbClr val="FF6600"/>
                </a:solidFill>
                <a:latin typeface="Raleway Black" pitchFamily="2" charset="0"/>
              </a:rPr>
              <a:t> –</a:t>
            </a:r>
            <a:r>
              <a:rPr lang="pt-BR" sz="2800" b="1" i="0" u="none" strike="noStrike" cap="none" dirty="0">
                <a:solidFill>
                  <a:srgbClr val="FF6600"/>
                </a:solidFill>
                <a:latin typeface="Raleway Black" pitchFamily="2" charset="0"/>
                <a:sym typeface="Arial"/>
              </a:rPr>
              <a:t> relatórios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rgbClr val="FF6600"/>
              </a:solidFill>
              <a:latin typeface="Raleway Black" pitchFamily="2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i="0" u="none" strike="noStrike" cap="none" dirty="0">
                <a:solidFill>
                  <a:schemeClr val="tx1"/>
                </a:solidFill>
                <a:sym typeface="Arial"/>
              </a:rPr>
              <a:t>CMSP WEB </a:t>
            </a:r>
            <a:endParaRPr lang="pt-BR" sz="2800" b="1" dirty="0">
              <a:solidFill>
                <a:schemeClr val="tx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i="0" u="none" strike="noStrike" cap="none" dirty="0">
                <a:solidFill>
                  <a:schemeClr val="tx1"/>
                </a:solidFill>
                <a:sym typeface="Arial"/>
              </a:rPr>
              <a:t>Centro de Mídias da Educação São Paulo</a:t>
            </a:r>
            <a:endParaRPr sz="2800" dirty="0">
              <a:solidFill>
                <a:schemeClr val="tx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i="0" u="sng" strike="noStrike" cap="none" dirty="0">
                <a:solidFill>
                  <a:schemeClr val="tx1"/>
                </a:solidFill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https://cmspweb.ip.tv</a:t>
            </a:r>
            <a:r>
              <a:rPr lang="pt-BR" sz="2800" b="1" i="0" u="sng" strike="noStrike" cap="none" dirty="0">
                <a:solidFill>
                  <a:schemeClr val="tx1"/>
                </a:solidFill>
                <a:sym typeface="Arial"/>
              </a:rPr>
              <a:t>  </a:t>
            </a:r>
            <a:r>
              <a:rPr lang="pt-BR" sz="2800" b="1" i="0" u="none" strike="noStrike" cap="none" dirty="0">
                <a:solidFill>
                  <a:schemeClr val="tx1"/>
                </a:solidFill>
                <a:sym typeface="Arial"/>
              </a:rPr>
              <a:t> </a:t>
            </a:r>
            <a:endParaRPr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g1efcdcbfe66_0_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60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g1efcdcbfe66_0_13"/>
          <p:cNvSpPr txBox="1"/>
          <p:nvPr/>
        </p:nvSpPr>
        <p:spPr>
          <a:xfrm>
            <a:off x="250325" y="1211175"/>
            <a:ext cx="444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g1efcdcbfe66_0_13"/>
          <p:cNvSpPr txBox="1"/>
          <p:nvPr/>
        </p:nvSpPr>
        <p:spPr>
          <a:xfrm>
            <a:off x="2956700" y="-75583"/>
            <a:ext cx="4119000" cy="66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 dirty="0">
                <a:solidFill>
                  <a:srgbClr val="FF6C00"/>
                </a:solidFill>
                <a:latin typeface="Raleway Black"/>
                <a:ea typeface="Raleway Black"/>
                <a:cs typeface="Raleway Black"/>
                <a:sym typeface="Raleway Black"/>
              </a:rPr>
              <a:t>RELATÓRIOS</a:t>
            </a:r>
            <a:endParaRPr dirty="0"/>
          </a:p>
        </p:txBody>
      </p:sp>
      <p:sp>
        <p:nvSpPr>
          <p:cNvPr id="99" name="Google Shape;99;g1efcdcbfe66_0_13"/>
          <p:cNvSpPr txBox="1"/>
          <p:nvPr/>
        </p:nvSpPr>
        <p:spPr>
          <a:xfrm>
            <a:off x="17600" y="575182"/>
            <a:ext cx="3962729" cy="344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l"/>
            <a:r>
              <a:rPr lang="pt-BR" sz="1800" b="1" i="0" dirty="0">
                <a:solidFill>
                  <a:srgbClr val="FF6E00"/>
                </a:solidFill>
                <a:effectLst/>
                <a:latin typeface="Raleway "/>
              </a:rPr>
              <a:t>Análise profunda</a:t>
            </a:r>
            <a:r>
              <a:rPr lang="pt-BR" sz="1800" b="1" i="0" dirty="0">
                <a:solidFill>
                  <a:srgbClr val="162736"/>
                </a:solidFill>
                <a:effectLst/>
                <a:latin typeface="Raleway "/>
              </a:rPr>
              <a:t> </a:t>
            </a:r>
            <a:r>
              <a:rPr lang="pt-BR" sz="1800" b="1" i="0" dirty="0">
                <a:solidFill>
                  <a:srgbClr val="FF6600"/>
                </a:solidFill>
                <a:effectLst/>
                <a:latin typeface="Raleway "/>
              </a:rPr>
              <a:t>em tempo real</a:t>
            </a:r>
          </a:p>
          <a:p>
            <a:pPr algn="l"/>
            <a:endParaRPr lang="pt-BR" sz="1500" b="1" i="0" dirty="0">
              <a:solidFill>
                <a:srgbClr val="FF6600"/>
              </a:solidFill>
              <a:effectLst/>
              <a:latin typeface="Raleway "/>
            </a:endParaRPr>
          </a:p>
          <a:p>
            <a:pPr algn="l"/>
            <a:r>
              <a:rPr kumimoji="0" lang="pt-BR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"/>
                <a:sym typeface="Arial"/>
              </a:rPr>
              <a:t>Os alunos que estão com </a:t>
            </a:r>
            <a:r>
              <a:rPr kumimoji="0" lang="pt-BR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"/>
                <a:sym typeface="Arial"/>
              </a:rPr>
              <a:t>dificuldades</a:t>
            </a:r>
            <a:r>
              <a:rPr kumimoji="0" lang="pt-BR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"/>
                <a:sym typeface="Arial"/>
              </a:rPr>
              <a:t> ou não estão </a:t>
            </a:r>
            <a:r>
              <a:rPr kumimoji="0" lang="pt-BR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"/>
                <a:sym typeface="Arial"/>
              </a:rPr>
              <a:t>progredindo.</a:t>
            </a:r>
            <a:endParaRPr kumimoji="0" lang="pt-BR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 "/>
              <a:sym typeface="Arial"/>
            </a:endParaRPr>
          </a:p>
          <a:p>
            <a:pPr algn="l"/>
            <a:r>
              <a:rPr kumimoji="0" lang="pt-BR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"/>
                <a:sym typeface="Arial"/>
              </a:rPr>
              <a:t>A </a:t>
            </a:r>
            <a:r>
              <a:rPr kumimoji="0" lang="pt-BR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"/>
                <a:sym typeface="Arial"/>
              </a:rPr>
              <a:t>Matific</a:t>
            </a:r>
            <a:r>
              <a:rPr kumimoji="0" lang="pt-BR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"/>
                <a:sym typeface="Arial"/>
              </a:rPr>
              <a:t> mantém registros atualizados: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kumimoji="0" lang="pt-BR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"/>
                <a:sym typeface="Arial"/>
              </a:rPr>
              <a:t>Tempo de permanência dos alunos na plataforma 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pt-BR" sz="1500" dirty="0">
                <a:latin typeface="Raleway "/>
              </a:rPr>
              <a:t>Quais </a:t>
            </a:r>
            <a:r>
              <a:rPr kumimoji="0" lang="pt-BR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"/>
                <a:sym typeface="Arial"/>
              </a:rPr>
              <a:t>concluíram o trabalho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kumimoji="0" lang="pt-BR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"/>
                <a:sym typeface="Arial"/>
              </a:rPr>
              <a:t>Observar a evolução da aprendizagem.</a:t>
            </a:r>
          </a:p>
          <a:p>
            <a:pPr algn="l"/>
            <a:endParaRPr kumimoji="0" lang="pt-BR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 "/>
              <a:sym typeface="Arial"/>
            </a:endParaRPr>
          </a:p>
          <a:p>
            <a:pPr algn="l"/>
            <a:r>
              <a:rPr kumimoji="0" lang="pt-BR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"/>
                <a:sym typeface="Arial"/>
              </a:rPr>
              <a:t> Identifique alunos com </a:t>
            </a:r>
            <a:r>
              <a:rPr kumimoji="0" lang="pt-BR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"/>
                <a:sym typeface="Arial"/>
              </a:rPr>
              <a:t>dificuldades ou com facilidades </a:t>
            </a:r>
            <a:r>
              <a:rPr lang="pt-BR" sz="1500" dirty="0">
                <a:latin typeface="Raleway "/>
              </a:rPr>
              <a:t>oportunizará</a:t>
            </a:r>
            <a:r>
              <a:rPr kumimoji="0" lang="pt-BR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 "/>
                <a:sym typeface="Arial"/>
              </a:rPr>
              <a:t> atribuições direcionadas.</a:t>
            </a:r>
          </a:p>
          <a:p>
            <a:pPr algn="l"/>
            <a:endParaRPr lang="pt-BR" b="0" i="0" dirty="0">
              <a:solidFill>
                <a:srgbClr val="162736"/>
              </a:solidFill>
              <a:effectLst/>
              <a:latin typeface="+mn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C883519-1B6B-C696-BCFB-5FD2107F4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2640" y="801518"/>
            <a:ext cx="4885686" cy="265996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C4E5AC7-2B2B-5906-54BE-CFD87D4B2E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3823" y="3576518"/>
            <a:ext cx="3536603" cy="1530928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54E7DBBF-BCDC-B60F-A6E1-155A99016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g1efcdcbfe66_0_13">
            <a:extLst>
              <a:ext uri="{FF2B5EF4-FFF2-40B4-BE49-F238E27FC236}">
                <a16:creationId xmlns:a16="http://schemas.microsoft.com/office/drawing/2014/main" id="{72446C25-0E2E-2E2D-6112-43D76C467E3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g1efcdcbfe66_0_13">
            <a:extLst>
              <a:ext uri="{FF2B5EF4-FFF2-40B4-BE49-F238E27FC236}">
                <a16:creationId xmlns:a16="http://schemas.microsoft.com/office/drawing/2014/main" id="{44189F58-BE74-9D74-21EE-09C6A7C18F87}"/>
              </a:ext>
            </a:extLst>
          </p:cNvPr>
          <p:cNvSpPr txBox="1"/>
          <p:nvPr/>
        </p:nvSpPr>
        <p:spPr>
          <a:xfrm>
            <a:off x="250325" y="1211175"/>
            <a:ext cx="444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g1efcdcbfe66_0_13">
            <a:extLst>
              <a:ext uri="{FF2B5EF4-FFF2-40B4-BE49-F238E27FC236}">
                <a16:creationId xmlns:a16="http://schemas.microsoft.com/office/drawing/2014/main" id="{7E2B0B3D-B7A3-A84E-C417-E302F11B20F7}"/>
              </a:ext>
            </a:extLst>
          </p:cNvPr>
          <p:cNvSpPr txBox="1"/>
          <p:nvPr/>
        </p:nvSpPr>
        <p:spPr>
          <a:xfrm>
            <a:off x="751827" y="77477"/>
            <a:ext cx="4119000" cy="66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 dirty="0">
                <a:solidFill>
                  <a:srgbClr val="FF6C00"/>
                </a:solidFill>
                <a:latin typeface="Raleway Black"/>
                <a:ea typeface="Raleway Black"/>
                <a:cs typeface="Raleway Black"/>
                <a:sym typeface="Raleway Black"/>
              </a:rPr>
              <a:t>RELATÓRIOS</a:t>
            </a:r>
            <a:endParaRPr dirty="0"/>
          </a:p>
        </p:txBody>
      </p:sp>
      <p:sp>
        <p:nvSpPr>
          <p:cNvPr id="99" name="Google Shape;99;g1efcdcbfe66_0_13">
            <a:extLst>
              <a:ext uri="{FF2B5EF4-FFF2-40B4-BE49-F238E27FC236}">
                <a16:creationId xmlns:a16="http://schemas.microsoft.com/office/drawing/2014/main" id="{B38C1E31-DF9C-ED8F-759B-B102B907E695}"/>
              </a:ext>
            </a:extLst>
          </p:cNvPr>
          <p:cNvSpPr txBox="1"/>
          <p:nvPr/>
        </p:nvSpPr>
        <p:spPr>
          <a:xfrm>
            <a:off x="330879" y="617121"/>
            <a:ext cx="7739394" cy="132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l"/>
            <a:r>
              <a:rPr lang="pt-BR" sz="1600" b="1" i="0" dirty="0">
                <a:solidFill>
                  <a:srgbClr val="FF6E00"/>
                </a:solidFill>
                <a:effectLst/>
                <a:latin typeface="+mn-lt"/>
              </a:rPr>
              <a:t>RELATÓRIO DE ATIVIDADES DE ALUNOS </a:t>
            </a:r>
          </a:p>
          <a:p>
            <a:pPr algn="l"/>
            <a:endParaRPr lang="pt-BR" sz="1600" b="1" dirty="0">
              <a:solidFill>
                <a:srgbClr val="FF6E00"/>
              </a:solidFill>
              <a:latin typeface="+mn-lt"/>
            </a:endParaRPr>
          </a:p>
          <a:p>
            <a:pPr algn="l"/>
            <a:r>
              <a:rPr lang="pt-BR" sz="1600" dirty="0"/>
              <a:t>Para começar a usar esse relatório você deve fazer alguns filtros</a:t>
            </a:r>
            <a:endParaRPr lang="pt-BR" sz="1200" b="1" i="0" dirty="0">
              <a:solidFill>
                <a:srgbClr val="FF6E00"/>
              </a:solidFill>
              <a:effectLst/>
              <a:latin typeface="+mn-lt"/>
            </a:endParaRPr>
          </a:p>
          <a:p>
            <a:pPr algn="l"/>
            <a:endParaRPr kumimoji="0" lang="pt-BR" sz="1600" b="1" u="none" strike="noStrike" kern="0" cap="none" spc="0" normalizeH="0" baseline="0" noProof="0" dirty="0">
              <a:ln>
                <a:noFill/>
              </a:ln>
              <a:solidFill>
                <a:srgbClr val="FF6E00"/>
              </a:solidFill>
              <a:uLnTx/>
              <a:uFillTx/>
              <a:latin typeface="+mn-lt"/>
              <a:cs typeface="Arial"/>
              <a:sym typeface="Arial"/>
            </a:endParaRPr>
          </a:p>
          <a:p>
            <a:pPr algn="l"/>
            <a:endParaRPr lang="pt-BR" sz="1000" b="0" i="0" dirty="0">
              <a:solidFill>
                <a:srgbClr val="162736"/>
              </a:solidFill>
              <a:effectLst/>
              <a:latin typeface="+mn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7498806-7E3E-3034-0BE4-62B0894DD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73" y="1559104"/>
            <a:ext cx="5056908" cy="292492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77282BC-E7B8-FBBE-879C-BF3276056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9869" y="1836485"/>
            <a:ext cx="3521560" cy="266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564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183E44B7-7D9C-D375-1415-8AB5F5A7D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g1efcdcbfe66_0_13">
            <a:extLst>
              <a:ext uri="{FF2B5EF4-FFF2-40B4-BE49-F238E27FC236}">
                <a16:creationId xmlns:a16="http://schemas.microsoft.com/office/drawing/2014/main" id="{EFB7AFCF-7190-35E6-7F53-362CCB6F81E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g1efcdcbfe66_0_13">
            <a:extLst>
              <a:ext uri="{FF2B5EF4-FFF2-40B4-BE49-F238E27FC236}">
                <a16:creationId xmlns:a16="http://schemas.microsoft.com/office/drawing/2014/main" id="{993CE361-1379-564F-998C-19AC706FECCB}"/>
              </a:ext>
            </a:extLst>
          </p:cNvPr>
          <p:cNvSpPr txBox="1"/>
          <p:nvPr/>
        </p:nvSpPr>
        <p:spPr>
          <a:xfrm>
            <a:off x="250325" y="1211175"/>
            <a:ext cx="444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g1efcdcbfe66_0_13">
            <a:extLst>
              <a:ext uri="{FF2B5EF4-FFF2-40B4-BE49-F238E27FC236}">
                <a16:creationId xmlns:a16="http://schemas.microsoft.com/office/drawing/2014/main" id="{033A092B-04A3-1B4E-0DFC-F33705199A6F}"/>
              </a:ext>
            </a:extLst>
          </p:cNvPr>
          <p:cNvSpPr txBox="1"/>
          <p:nvPr/>
        </p:nvSpPr>
        <p:spPr>
          <a:xfrm>
            <a:off x="386745" y="93261"/>
            <a:ext cx="861076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l"/>
            <a:r>
              <a:rPr lang="pt-BR" sz="1800" dirty="0">
                <a:latin typeface="Raleway "/>
              </a:rPr>
              <a:t>Além de ver o relatório de toda a turma, professores conseguirão selecionar um </a:t>
            </a:r>
            <a:r>
              <a:rPr lang="pt-BR" sz="1800" b="1" dirty="0">
                <a:latin typeface="Raleway "/>
              </a:rPr>
              <a:t>aluno </a:t>
            </a:r>
            <a:r>
              <a:rPr lang="pt-BR" sz="1800" dirty="0">
                <a:latin typeface="Raleway "/>
              </a:rPr>
              <a:t>para fazer uma </a:t>
            </a:r>
            <a:r>
              <a:rPr lang="pt-BR" sz="1800" b="1" dirty="0">
                <a:latin typeface="Raleway "/>
              </a:rPr>
              <a:t>análise individual.</a:t>
            </a:r>
            <a:r>
              <a:rPr lang="pt-BR" sz="1800" dirty="0">
                <a:latin typeface="Raleway "/>
              </a:rPr>
              <a:t> Neste caso, é só </a:t>
            </a:r>
            <a:r>
              <a:rPr lang="pt-BR" sz="1800" b="1" dirty="0">
                <a:latin typeface="Raleway "/>
              </a:rPr>
              <a:t>clicar no nome do aluno </a:t>
            </a:r>
            <a:r>
              <a:rPr lang="pt-BR" sz="1800" dirty="0">
                <a:latin typeface="Raleway "/>
              </a:rPr>
              <a:t>e o acesso dará informações mais detalhadas: </a:t>
            </a:r>
            <a:endParaRPr lang="pt-BR" sz="1800" b="1" dirty="0">
              <a:solidFill>
                <a:srgbClr val="FF6E00"/>
              </a:solidFill>
              <a:latin typeface="Raleway 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7856940-F55F-F5FE-9D1A-73AD06D15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260" y="1157507"/>
            <a:ext cx="6010199" cy="360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9350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183E44B7-7D9C-D375-1415-8AB5F5A7D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g1efcdcbfe66_0_13">
            <a:extLst>
              <a:ext uri="{FF2B5EF4-FFF2-40B4-BE49-F238E27FC236}">
                <a16:creationId xmlns:a16="http://schemas.microsoft.com/office/drawing/2014/main" id="{EFB7AFCF-7190-35E6-7F53-362CCB6F81E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7CA5E444-9418-A831-DCB4-BF4DF9DA2C6F}"/>
              </a:ext>
            </a:extLst>
          </p:cNvPr>
          <p:cNvSpPr txBox="1"/>
          <p:nvPr/>
        </p:nvSpPr>
        <p:spPr>
          <a:xfrm>
            <a:off x="719051" y="136460"/>
            <a:ext cx="81099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6600"/>
                </a:solidFill>
                <a:latin typeface="Raleway "/>
              </a:rPr>
              <a:t>Atividades Finalizadas</a:t>
            </a:r>
          </a:p>
          <a:p>
            <a:endParaRPr lang="pt-BR" sz="1800" b="1" dirty="0">
              <a:solidFill>
                <a:srgbClr val="FF6600"/>
              </a:solidFill>
              <a:latin typeface="Raleway "/>
            </a:endParaRPr>
          </a:p>
          <a:p>
            <a:r>
              <a:rPr lang="pt-BR" sz="1800" b="1" dirty="0">
                <a:latin typeface="Raleway "/>
              </a:rPr>
              <a:t>Estarão organizadas por data! Neste campo, os professores têm acesso à todas as atividades que o aluno finalizou, bem como o tópico, número de tentativas, tipo de atividade e pontuação média.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FE31A0E-6A9B-B75F-A38B-944A9F193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26" y="1750248"/>
            <a:ext cx="7160633" cy="325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658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183E44B7-7D9C-D375-1415-8AB5F5A7D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g1efcdcbfe66_0_13">
            <a:extLst>
              <a:ext uri="{FF2B5EF4-FFF2-40B4-BE49-F238E27FC236}">
                <a16:creationId xmlns:a16="http://schemas.microsoft.com/office/drawing/2014/main" id="{EFB7AFCF-7190-35E6-7F53-362CCB6F81E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86;p58">
            <a:extLst>
              <a:ext uri="{FF2B5EF4-FFF2-40B4-BE49-F238E27FC236}">
                <a16:creationId xmlns:a16="http://schemas.microsoft.com/office/drawing/2014/main" id="{9198016A-673D-82B2-E001-71D22A8DAB52}"/>
              </a:ext>
            </a:extLst>
          </p:cNvPr>
          <p:cNvSpPr txBox="1"/>
          <p:nvPr/>
        </p:nvSpPr>
        <p:spPr>
          <a:xfrm>
            <a:off x="364425" y="296000"/>
            <a:ext cx="7640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pt-BR" sz="2800" b="1" i="0" u="none" strike="noStrike" cap="none" dirty="0">
                <a:solidFill>
                  <a:srgbClr val="FF6600"/>
                </a:solidFill>
                <a:latin typeface="Raleway Black" pitchFamily="2" charset="0"/>
                <a:sym typeface="Arial"/>
              </a:rPr>
              <a:t>VISÃO ESTRATÉGICA: RELATÓRIOS</a:t>
            </a:r>
            <a:endParaRPr sz="2800" b="1" i="0" u="none" strike="noStrike" cap="none" dirty="0">
              <a:solidFill>
                <a:srgbClr val="FF6600"/>
              </a:solidFill>
              <a:latin typeface="Raleway Black" pitchFamily="2" charset="0"/>
              <a:sym typeface="Arial"/>
            </a:endParaRPr>
          </a:p>
        </p:txBody>
      </p:sp>
      <p:sp>
        <p:nvSpPr>
          <p:cNvPr id="3" name="Google Shape;488;p58">
            <a:extLst>
              <a:ext uri="{FF2B5EF4-FFF2-40B4-BE49-F238E27FC236}">
                <a16:creationId xmlns:a16="http://schemas.microsoft.com/office/drawing/2014/main" id="{A22D1055-9FC7-846C-637E-56D42B7E47F0}"/>
              </a:ext>
            </a:extLst>
          </p:cNvPr>
          <p:cNvSpPr txBox="1"/>
          <p:nvPr/>
        </p:nvSpPr>
        <p:spPr>
          <a:xfrm>
            <a:off x="231933" y="1147613"/>
            <a:ext cx="3098193" cy="295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0" i="0" u="none" strike="noStrike" cap="none" dirty="0">
                <a:solidFill>
                  <a:srgbClr val="212B37"/>
                </a:solidFill>
                <a:latin typeface="Arial"/>
                <a:ea typeface="Arial"/>
                <a:cs typeface="Arial"/>
                <a:sym typeface="Arial"/>
              </a:rPr>
              <a:t>Professores poderão monitorar o uso e o progresso dos alunos,</a:t>
            </a:r>
            <a:endParaRPr sz="2000" b="0" i="0" u="none" strike="noStrike" cap="none" dirty="0">
              <a:solidFill>
                <a:srgbClr val="212B3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0" i="0" u="none" strike="noStrike" cap="none" dirty="0">
                <a:solidFill>
                  <a:srgbClr val="212B37"/>
                </a:solidFill>
                <a:latin typeface="Arial"/>
                <a:ea typeface="Arial"/>
                <a:cs typeface="Arial"/>
                <a:sym typeface="Arial"/>
              </a:rPr>
              <a:t>o tempo que eles passam na plataforma, saber quem concluiu o trabalho, medir o avanço e tomar uma atitude acertada para os seus propósitos.</a:t>
            </a:r>
            <a:endParaRPr sz="2000" b="0" i="0" u="none" strike="noStrike" cap="none" dirty="0">
              <a:solidFill>
                <a:srgbClr val="212B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oogle Shape;487;p58">
            <a:extLst>
              <a:ext uri="{FF2B5EF4-FFF2-40B4-BE49-F238E27FC236}">
                <a16:creationId xmlns:a16="http://schemas.microsoft.com/office/drawing/2014/main" id="{16454928-0768-F6DC-AECA-439A40DD739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30127" y="1147613"/>
            <a:ext cx="5449074" cy="29546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51216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54"/>
          <p:cNvSpPr txBox="1"/>
          <p:nvPr/>
        </p:nvSpPr>
        <p:spPr>
          <a:xfrm>
            <a:off x="250325" y="1211175"/>
            <a:ext cx="444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54"/>
          <p:cNvSpPr txBox="1"/>
          <p:nvPr/>
        </p:nvSpPr>
        <p:spPr>
          <a:xfrm>
            <a:off x="70888" y="508666"/>
            <a:ext cx="3075724" cy="4185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1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Relatórios</a:t>
            </a:r>
            <a:r>
              <a:rPr lang="pt-BR" sz="2000" b="0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: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0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Os relatórios fornecem </a:t>
            </a:r>
            <a:r>
              <a:rPr lang="pt-BR" sz="2000" b="0" i="1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insights </a:t>
            </a:r>
            <a:r>
              <a:rPr lang="pt-BR" sz="2000" b="0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(percepções) sobre as habilidades dos estudantes, identificando pontos fortes e áreas que precisam de reforço. Isso permite que os(as) professores(as) visualizem o próximo passo, com orientações sobre quais jogos podem auxiliar nesse processo</a:t>
            </a:r>
            <a:endParaRPr sz="20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46" name="Google Shape;446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97013" y="80738"/>
            <a:ext cx="561975" cy="3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1750" y="43325"/>
            <a:ext cx="1828800" cy="20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5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11760" y="804751"/>
            <a:ext cx="6020623" cy="392906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B0B2F251-1C7B-D6B8-E046-97D1E6641355}"/>
              </a:ext>
            </a:extLst>
          </p:cNvPr>
          <p:cNvSpPr/>
          <p:nvPr/>
        </p:nvSpPr>
        <p:spPr>
          <a:xfrm>
            <a:off x="7012641" y="2870948"/>
            <a:ext cx="368066" cy="336176"/>
          </a:xfrm>
          <a:prstGeom prst="round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17FC869E-25EE-8226-4865-6E22E84D6D9F}"/>
              </a:ext>
            </a:extLst>
          </p:cNvPr>
          <p:cNvSpPr/>
          <p:nvPr/>
        </p:nvSpPr>
        <p:spPr>
          <a:xfrm>
            <a:off x="7012641" y="4067735"/>
            <a:ext cx="368066" cy="336176"/>
          </a:xfrm>
          <a:prstGeom prst="round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EBEC14F1-72A7-0195-1722-8FC8E1BB0EBE}"/>
              </a:ext>
            </a:extLst>
          </p:cNvPr>
          <p:cNvSpPr/>
          <p:nvPr/>
        </p:nvSpPr>
        <p:spPr>
          <a:xfrm>
            <a:off x="5587398" y="4067735"/>
            <a:ext cx="368066" cy="336176"/>
          </a:xfrm>
          <a:prstGeom prst="round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1CB7375F-60F7-E42D-A053-ED963DDDA127}"/>
              </a:ext>
            </a:extLst>
          </p:cNvPr>
          <p:cNvSpPr/>
          <p:nvPr/>
        </p:nvSpPr>
        <p:spPr>
          <a:xfrm>
            <a:off x="8097013" y="1990165"/>
            <a:ext cx="368066" cy="336176"/>
          </a:xfrm>
          <a:prstGeom prst="round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3375" y="-131825"/>
            <a:ext cx="2519223" cy="17280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5"/>
          <p:cNvSpPr txBox="1">
            <a:spLocks noGrp="1"/>
          </p:cNvSpPr>
          <p:nvPr>
            <p:ph type="title"/>
          </p:nvPr>
        </p:nvSpPr>
        <p:spPr>
          <a:xfrm>
            <a:off x="311700" y="47626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pt-BR" b="1" dirty="0">
                <a:latin typeface="Raleway" panose="020B0503030101060003" pitchFamily="34" charset="0"/>
              </a:rPr>
              <a:t>Leitura em Voz Alta realizada pela formadora</a:t>
            </a:r>
            <a:endParaRPr b="1" dirty="0">
              <a:latin typeface="Raleway" panose="020B0503030101060003" pitchFamily="34" charset="0"/>
            </a:endParaRPr>
          </a:p>
        </p:txBody>
      </p:sp>
      <p:pic>
        <p:nvPicPr>
          <p:cNvPr id="113" name="Google Shape;11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55" y="799777"/>
            <a:ext cx="2706061" cy="4074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5" descr="Regina Machado - Toca TV (2015) - YouTub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23701" y="732187"/>
            <a:ext cx="3265714" cy="1836964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5"/>
          <p:cNvSpPr txBox="1"/>
          <p:nvPr/>
        </p:nvSpPr>
        <p:spPr>
          <a:xfrm>
            <a:off x="6738897" y="1202603"/>
            <a:ext cx="2396748" cy="3647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 violino cigano e outros contos de mulheres sábias, de Regina Machado, é uma coleção de </a:t>
            </a:r>
            <a:r>
              <a:rPr lang="pt-BR" sz="1100" b="0" i="0" u="sng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histórias de tradição oral </a:t>
            </a:r>
            <a:r>
              <a:rPr lang="pt-BR" sz="1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com protagonistas femininas. Diferentemente dos contos tradicionais mais comuns - em que as mulheres são delicadas, frágeis, e normalmente dependem de um homem para serem salvas - as protagonistas dessas dezesseis histórias são verdadeiras heroínas.</a:t>
            </a:r>
            <a:br>
              <a:rPr lang="pt-BR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Os contos de O violino cigano foram coletados da tradição oral de diversos povos e países, e apresentam um elenco variado de encantadoras protagonistas, em cujas histórias se transmite, de uma perspectiva feminina, grandes achados da sabedoria própria das narrativas populares.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5"/>
          <p:cNvSpPr txBox="1"/>
          <p:nvPr/>
        </p:nvSpPr>
        <p:spPr>
          <a:xfrm>
            <a:off x="2781589" y="2569151"/>
            <a:ext cx="41960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http://vivaliterario.blogspot.com/2010/03/entrevista-com-regina-machado.html</a:t>
            </a:r>
            <a:r>
              <a:rPr lang="pt-BR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17" name="Google Shape;117;p5"/>
          <p:cNvSpPr txBox="1"/>
          <p:nvPr/>
        </p:nvSpPr>
        <p:spPr>
          <a:xfrm>
            <a:off x="2490107" y="3386308"/>
            <a:ext cx="4540272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b="1" i="0" u="none" strike="noStrike" cap="none" dirty="0">
                <a:solidFill>
                  <a:srgbClr val="0C5ADB"/>
                </a:solidFill>
                <a:latin typeface="Matura MT Script Capitals" panose="03020802060602070202" pitchFamily="66" charset="0"/>
                <a:sym typeface="Arial"/>
              </a:rPr>
              <a:t>Uma fábula sobre a fábula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b="1" i="0" u="none" strike="noStrike" cap="none" dirty="0">
                <a:solidFill>
                  <a:srgbClr val="0C5ADB"/>
                </a:solidFill>
                <a:latin typeface="Matura MT Script Capitals" panose="03020802060602070202" pitchFamily="66" charset="0"/>
                <a:sym typeface="Arial"/>
              </a:rPr>
              <a:t>(conto árabe)</a:t>
            </a:r>
            <a:endParaRPr sz="2500" dirty="0">
              <a:latin typeface="Matura MT Script Capitals" panose="03020802060602070202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g1f4b5235318_0_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3375" y="-131825"/>
            <a:ext cx="2519223" cy="1728025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g1f4b5235318_0_40"/>
          <p:cNvSpPr txBox="1"/>
          <p:nvPr/>
        </p:nvSpPr>
        <p:spPr>
          <a:xfrm>
            <a:off x="0" y="1"/>
            <a:ext cx="7597472" cy="574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b="1" dirty="0">
                <a:solidFill>
                  <a:srgbClr val="FF6600"/>
                </a:solidFill>
                <a:latin typeface="Raleway" panose="020B0503030101060003" pitchFamily="34" charset="0"/>
              </a:rPr>
              <a:t>Visualização de Gestores (Diretores e CGP/CGPG)</a:t>
            </a:r>
            <a:endParaRPr sz="2500" b="1" dirty="0">
              <a:solidFill>
                <a:srgbClr val="FF6600"/>
              </a:solidFill>
              <a:latin typeface="Raleway" panose="020B0503030101060003" pitchFamily="34" charset="0"/>
            </a:endParaRPr>
          </a:p>
        </p:txBody>
      </p:sp>
      <p:pic>
        <p:nvPicPr>
          <p:cNvPr id="4" name="Google Shape;674;g1f3ee823b8e_0_48">
            <a:extLst>
              <a:ext uri="{FF2B5EF4-FFF2-40B4-BE49-F238E27FC236}">
                <a16:creationId xmlns:a16="http://schemas.microsoft.com/office/drawing/2014/main" id="{5ABD7BE6-8C75-928D-C82C-B334386570A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4431" y="732187"/>
            <a:ext cx="7284951" cy="422087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A0343F51-E0D4-7E28-BEE7-CF2D046526EE}"/>
              </a:ext>
            </a:extLst>
          </p:cNvPr>
          <p:cNvSpPr/>
          <p:nvPr/>
        </p:nvSpPr>
        <p:spPr>
          <a:xfrm>
            <a:off x="584431" y="959683"/>
            <a:ext cx="931234" cy="374073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683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>
          <a:extLst>
            <a:ext uri="{FF2B5EF4-FFF2-40B4-BE49-F238E27FC236}">
              <a16:creationId xmlns:a16="http://schemas.microsoft.com/office/drawing/2014/main" id="{D4AAF917-48F7-CB28-B560-F1C1BE874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">
            <a:extLst>
              <a:ext uri="{FF2B5EF4-FFF2-40B4-BE49-F238E27FC236}">
                <a16:creationId xmlns:a16="http://schemas.microsoft.com/office/drawing/2014/main" id="{CA4FF520-4BE8-6832-FC50-92436D2F4C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">
            <a:extLst>
              <a:ext uri="{FF2B5EF4-FFF2-40B4-BE49-F238E27FC236}">
                <a16:creationId xmlns:a16="http://schemas.microsoft.com/office/drawing/2014/main" id="{CF0FAA0C-3279-8DA8-BB8F-655246692C2A}"/>
              </a:ext>
            </a:extLst>
          </p:cNvPr>
          <p:cNvSpPr txBox="1"/>
          <p:nvPr/>
        </p:nvSpPr>
        <p:spPr>
          <a:xfrm>
            <a:off x="491837" y="47895"/>
            <a:ext cx="8409709" cy="1738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pt-BR" sz="3100" b="0" i="0" u="none" strike="noStrike" cap="none" dirty="0">
                <a:solidFill>
                  <a:srgbClr val="FF6600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PONTUAÇÃO </a:t>
            </a:r>
            <a:r>
              <a:rPr lang="pt-BR" sz="3100" dirty="0">
                <a:solidFill>
                  <a:srgbClr val="FF6600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COM AS ESTRELAS – autoavaliação dos estudantes</a:t>
            </a:r>
            <a:endParaRPr sz="3100" b="0" i="0" u="none" strike="noStrike" cap="none" dirty="0">
              <a:solidFill>
                <a:srgbClr val="FF6600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57" name="Google Shape;57;p1">
            <a:extLst>
              <a:ext uri="{FF2B5EF4-FFF2-40B4-BE49-F238E27FC236}">
                <a16:creationId xmlns:a16="http://schemas.microsoft.com/office/drawing/2014/main" id="{B3BC904A-89A7-14A9-61DB-2C628E8C90E4}"/>
              </a:ext>
            </a:extLst>
          </p:cNvPr>
          <p:cNvSpPr txBox="1"/>
          <p:nvPr/>
        </p:nvSpPr>
        <p:spPr>
          <a:xfrm>
            <a:off x="1090538" y="749975"/>
            <a:ext cx="4236000" cy="8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 dirty="0">
              <a:solidFill>
                <a:srgbClr val="212B3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58" name="Google Shape;58;p1">
            <a:extLst>
              <a:ext uri="{FF2B5EF4-FFF2-40B4-BE49-F238E27FC236}">
                <a16:creationId xmlns:a16="http://schemas.microsoft.com/office/drawing/2014/main" id="{FD1150C9-1087-A576-F1CD-586F3EA5C6FE}"/>
              </a:ext>
            </a:extLst>
          </p:cNvPr>
          <p:cNvSpPr txBox="1"/>
          <p:nvPr/>
        </p:nvSpPr>
        <p:spPr>
          <a:xfrm>
            <a:off x="341169" y="1148711"/>
            <a:ext cx="8560377" cy="8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dirty="0">
                <a:solidFill>
                  <a:srgbClr val="FF6C00"/>
                </a:solidFill>
                <a:highlight>
                  <a:schemeClr val="lt1"/>
                </a:highlight>
                <a:latin typeface="Raleway Medium"/>
                <a:ea typeface="Raleway Medium"/>
                <a:cs typeface="Raleway Medium"/>
                <a:sym typeface="Raleway Medium"/>
              </a:rPr>
              <a:t>50 pontos                                                                             30 pontos</a:t>
            </a:r>
            <a:endParaRPr lang="pt-BR" sz="1500" b="0" i="0" u="none" strike="noStrike" cap="none" dirty="0">
              <a:solidFill>
                <a:srgbClr val="FF6C00"/>
              </a:solidFill>
              <a:highlight>
                <a:schemeClr val="lt1"/>
              </a:highlight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4ADE999-BBAB-2001-131B-0890C376C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06" y="1570984"/>
            <a:ext cx="3769337" cy="146710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68C452F-BF45-6F60-607C-02497FB5D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3315" y="1553927"/>
            <a:ext cx="3498466" cy="138142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6DB66F1-5D33-3514-7648-6C093581B9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793" y="3252463"/>
            <a:ext cx="3460026" cy="141963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669B834-9F27-CAB2-C1BC-2000172577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4958" y="3245231"/>
            <a:ext cx="3272425" cy="126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54967"/>
      </p:ext>
    </p:extLst>
  </p:cSld>
  <p:clrMapOvr>
    <a:masterClrMapping/>
  </p:clrMapOvr>
  <p:transition spd="slow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>
          <a:extLst>
            <a:ext uri="{FF2B5EF4-FFF2-40B4-BE49-F238E27FC236}">
              <a16:creationId xmlns:a16="http://schemas.microsoft.com/office/drawing/2014/main" id="{BE9AC179-586F-5CB8-54F4-80113FB41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">
            <a:extLst>
              <a:ext uri="{FF2B5EF4-FFF2-40B4-BE49-F238E27FC236}">
                <a16:creationId xmlns:a16="http://schemas.microsoft.com/office/drawing/2014/main" id="{9AB3294F-5FDE-BAB9-0689-C72B35E46A3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">
            <a:extLst>
              <a:ext uri="{FF2B5EF4-FFF2-40B4-BE49-F238E27FC236}">
                <a16:creationId xmlns:a16="http://schemas.microsoft.com/office/drawing/2014/main" id="{E22A139D-DF5D-AACA-7805-500B132EC690}"/>
              </a:ext>
            </a:extLst>
          </p:cNvPr>
          <p:cNvSpPr txBox="1"/>
          <p:nvPr/>
        </p:nvSpPr>
        <p:spPr>
          <a:xfrm>
            <a:off x="1121683" y="477982"/>
            <a:ext cx="6931779" cy="55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pt-BR" sz="3100" b="1" i="0" u="none" strike="noStrike" cap="none" dirty="0">
                <a:solidFill>
                  <a:srgbClr val="FF6C00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PONTUAÇÃO </a:t>
            </a:r>
            <a:r>
              <a:rPr lang="pt-BR" sz="3100" b="1" dirty="0">
                <a:solidFill>
                  <a:srgbClr val="FF6C00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COM AS ESTRELAS</a:t>
            </a:r>
            <a:endParaRPr sz="3100" b="1" i="0" u="none" strike="noStrike" cap="none" dirty="0">
              <a:solidFill>
                <a:srgbClr val="FF6C00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57" name="Google Shape;57;p1">
            <a:extLst>
              <a:ext uri="{FF2B5EF4-FFF2-40B4-BE49-F238E27FC236}">
                <a16:creationId xmlns:a16="http://schemas.microsoft.com/office/drawing/2014/main" id="{07E67D5B-2FA7-D7D6-3DB7-30D69B26F9C1}"/>
              </a:ext>
            </a:extLst>
          </p:cNvPr>
          <p:cNvSpPr txBox="1"/>
          <p:nvPr/>
        </p:nvSpPr>
        <p:spPr>
          <a:xfrm>
            <a:off x="1090538" y="749975"/>
            <a:ext cx="4236000" cy="8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 dirty="0">
              <a:solidFill>
                <a:srgbClr val="212B3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58" name="Google Shape;58;p1">
            <a:extLst>
              <a:ext uri="{FF2B5EF4-FFF2-40B4-BE49-F238E27FC236}">
                <a16:creationId xmlns:a16="http://schemas.microsoft.com/office/drawing/2014/main" id="{2385C059-6F62-160E-4F06-65F2996C2A69}"/>
              </a:ext>
            </a:extLst>
          </p:cNvPr>
          <p:cNvSpPr txBox="1"/>
          <p:nvPr/>
        </p:nvSpPr>
        <p:spPr>
          <a:xfrm>
            <a:off x="1274618" y="1021969"/>
            <a:ext cx="7344947" cy="8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2000" b="1" dirty="0">
                <a:solidFill>
                  <a:schemeClr val="tx1"/>
                </a:solidFill>
                <a:highlight>
                  <a:schemeClr val="lt1"/>
                </a:highlight>
                <a:latin typeface="Raleway Medium"/>
                <a:ea typeface="Raleway Medium"/>
                <a:cs typeface="Raleway Medium"/>
                <a:sym typeface="Raleway Medium"/>
              </a:rPr>
              <a:t>Visualização </a:t>
            </a:r>
            <a:r>
              <a:rPr lang="pt-BR" sz="2000" b="1" u="sng" dirty="0">
                <a:solidFill>
                  <a:schemeClr val="tx1"/>
                </a:solidFill>
                <a:highlight>
                  <a:schemeClr val="lt1"/>
                </a:highlight>
                <a:latin typeface="Raleway Medium"/>
                <a:ea typeface="Raleway Medium"/>
                <a:cs typeface="Raleway Medium"/>
                <a:sym typeface="Raleway Medium"/>
              </a:rPr>
              <a:t>para os estudantes </a:t>
            </a:r>
            <a:r>
              <a:rPr lang="pt-BR" sz="2000" b="1" dirty="0">
                <a:solidFill>
                  <a:schemeClr val="tx1"/>
                </a:solidFill>
                <a:highlight>
                  <a:schemeClr val="lt1"/>
                </a:highlight>
                <a:latin typeface="Raleway Medium"/>
                <a:ea typeface="Raleway Medium"/>
                <a:cs typeface="Raleway Medium"/>
                <a:sym typeface="Raleway Medium"/>
              </a:rPr>
              <a:t>do seu desempenho</a:t>
            </a:r>
            <a:endParaRPr lang="pt-BR" sz="2000" b="1" i="0" u="none" strike="noStrike" cap="none" dirty="0">
              <a:solidFill>
                <a:schemeClr val="tx1"/>
              </a:solidFill>
              <a:highlight>
                <a:schemeClr val="lt1"/>
              </a:highlight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E154A50-738E-66B6-150F-378EEDDD4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572" y="1602275"/>
            <a:ext cx="7072745" cy="2973886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B517751A-2897-8B62-10C0-60EE18EEB5CF}"/>
              </a:ext>
            </a:extLst>
          </p:cNvPr>
          <p:cNvSpPr/>
          <p:nvPr/>
        </p:nvSpPr>
        <p:spPr>
          <a:xfrm>
            <a:off x="4163292" y="3650428"/>
            <a:ext cx="727364" cy="8523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6A80376B-D507-A0BD-81F6-3C4D712CBEF1}"/>
              </a:ext>
            </a:extLst>
          </p:cNvPr>
          <p:cNvSpPr/>
          <p:nvPr/>
        </p:nvSpPr>
        <p:spPr>
          <a:xfrm>
            <a:off x="2838680" y="3737716"/>
            <a:ext cx="727364" cy="8523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1514FF32-000C-98D9-1CD1-046A19F5B550}"/>
              </a:ext>
            </a:extLst>
          </p:cNvPr>
          <p:cNvSpPr/>
          <p:nvPr/>
        </p:nvSpPr>
        <p:spPr>
          <a:xfrm>
            <a:off x="3247122" y="2902612"/>
            <a:ext cx="727364" cy="8523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473B3BE2-64D7-282B-AFD8-924E33E34581}"/>
              </a:ext>
            </a:extLst>
          </p:cNvPr>
          <p:cNvSpPr/>
          <p:nvPr/>
        </p:nvSpPr>
        <p:spPr>
          <a:xfrm>
            <a:off x="4571734" y="3050394"/>
            <a:ext cx="727364" cy="8523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BF36FE67-F284-780B-8A6C-2B274FF6D9A8}"/>
              </a:ext>
            </a:extLst>
          </p:cNvPr>
          <p:cNvSpPr/>
          <p:nvPr/>
        </p:nvSpPr>
        <p:spPr>
          <a:xfrm>
            <a:off x="5493327" y="1711036"/>
            <a:ext cx="969817" cy="110211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900890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>
          <a:extLst>
            <a:ext uri="{FF2B5EF4-FFF2-40B4-BE49-F238E27FC236}">
              <a16:creationId xmlns:a16="http://schemas.microsoft.com/office/drawing/2014/main" id="{BE9AC179-586F-5CB8-54F4-80113FB41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">
            <a:extLst>
              <a:ext uri="{FF2B5EF4-FFF2-40B4-BE49-F238E27FC236}">
                <a16:creationId xmlns:a16="http://schemas.microsoft.com/office/drawing/2014/main" id="{E22A139D-DF5D-AACA-7805-500B132EC690}"/>
              </a:ext>
            </a:extLst>
          </p:cNvPr>
          <p:cNvSpPr txBox="1"/>
          <p:nvPr/>
        </p:nvSpPr>
        <p:spPr>
          <a:xfrm>
            <a:off x="0" y="1991"/>
            <a:ext cx="9143999" cy="55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pt-BR" sz="3100" b="1" i="0" u="none" strike="noStrike" cap="none" dirty="0">
                <a:solidFill>
                  <a:srgbClr val="FF6C00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RELATÓRIO ADMINSTRADOR(A) REGIONAL</a:t>
            </a:r>
            <a:endParaRPr sz="3100" b="1" i="0" u="none" strike="noStrike" cap="none" dirty="0">
              <a:solidFill>
                <a:srgbClr val="FF6C00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5299175C-AB18-9C09-3277-79407DFC25CE}"/>
              </a:ext>
            </a:extLst>
          </p:cNvPr>
          <p:cNvSpPr txBox="1"/>
          <p:nvPr/>
        </p:nvSpPr>
        <p:spPr>
          <a:xfrm>
            <a:off x="6024282" y="611201"/>
            <a:ext cx="21834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Atualização: 08/05/24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4AF1285-0EB1-B715-B67C-FA0A7543F097}"/>
              </a:ext>
            </a:extLst>
          </p:cNvPr>
          <p:cNvSpPr txBox="1"/>
          <p:nvPr/>
        </p:nvSpPr>
        <p:spPr>
          <a:xfrm>
            <a:off x="1279530" y="4556967"/>
            <a:ext cx="2189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12,195 alunos cadastrados</a:t>
            </a:r>
          </a:p>
          <a:p>
            <a:r>
              <a:rPr lang="pt-BR" sz="1200" dirty="0"/>
              <a:t>7,578 alunos ativos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5C3C79D2-3976-5601-073A-C23F7587EB4E}"/>
              </a:ext>
            </a:extLst>
          </p:cNvPr>
          <p:cNvSpPr/>
          <p:nvPr/>
        </p:nvSpPr>
        <p:spPr>
          <a:xfrm>
            <a:off x="3468877" y="4592557"/>
            <a:ext cx="2122381" cy="43132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5CE43BCB-1E94-4B56-F693-ADA328DFDBA9}"/>
              </a:ext>
            </a:extLst>
          </p:cNvPr>
          <p:cNvSpPr txBox="1"/>
          <p:nvPr/>
        </p:nvSpPr>
        <p:spPr>
          <a:xfrm>
            <a:off x="5621808" y="4542549"/>
            <a:ext cx="2236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48,183 atividades iniciadas</a:t>
            </a:r>
          </a:p>
          <a:p>
            <a:r>
              <a:rPr lang="pt-BR" sz="1200" dirty="0"/>
              <a:t>27,126 atividades concluídas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61805CA7-53AB-DB7E-07A4-D40DB5FD69D2}"/>
              </a:ext>
            </a:extLst>
          </p:cNvPr>
          <p:cNvSpPr/>
          <p:nvPr/>
        </p:nvSpPr>
        <p:spPr>
          <a:xfrm>
            <a:off x="5630780" y="4601668"/>
            <a:ext cx="2187920" cy="422215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4429A593-5852-4B41-B6CB-83017B5A5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33" y="537728"/>
            <a:ext cx="8172090" cy="4010657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EFEF241F-032F-FBE5-8C74-ED9B4FAABDE0}"/>
              </a:ext>
            </a:extLst>
          </p:cNvPr>
          <p:cNvSpPr/>
          <p:nvPr/>
        </p:nvSpPr>
        <p:spPr>
          <a:xfrm>
            <a:off x="1359013" y="1853245"/>
            <a:ext cx="3212987" cy="262218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5AA20CD4-E498-CA07-C0AA-FB5368796D2C}"/>
              </a:ext>
            </a:extLst>
          </p:cNvPr>
          <p:cNvSpPr/>
          <p:nvPr/>
        </p:nvSpPr>
        <p:spPr>
          <a:xfrm>
            <a:off x="6252505" y="1830638"/>
            <a:ext cx="1532482" cy="262218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0BC3AFD5-983C-692D-42FB-CD23367B35AD}"/>
              </a:ext>
            </a:extLst>
          </p:cNvPr>
          <p:cNvSpPr/>
          <p:nvPr/>
        </p:nvSpPr>
        <p:spPr>
          <a:xfrm>
            <a:off x="2415012" y="2175219"/>
            <a:ext cx="1062317" cy="262218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40AE65BD-59FD-B962-6964-646E8D27BC53}"/>
              </a:ext>
            </a:extLst>
          </p:cNvPr>
          <p:cNvSpPr/>
          <p:nvPr/>
        </p:nvSpPr>
        <p:spPr>
          <a:xfrm>
            <a:off x="3502962" y="2496656"/>
            <a:ext cx="1062317" cy="262218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2D2318F3-EC0F-C970-C5D6-CF738B1CE00E}"/>
              </a:ext>
            </a:extLst>
          </p:cNvPr>
          <p:cNvSpPr/>
          <p:nvPr/>
        </p:nvSpPr>
        <p:spPr>
          <a:xfrm>
            <a:off x="1339843" y="3202297"/>
            <a:ext cx="2118154" cy="851648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550ACE92-9939-B063-5E3C-7A1D1B052974}"/>
              </a:ext>
            </a:extLst>
          </p:cNvPr>
          <p:cNvSpPr/>
          <p:nvPr/>
        </p:nvSpPr>
        <p:spPr>
          <a:xfrm>
            <a:off x="1325301" y="4070332"/>
            <a:ext cx="2132696" cy="461665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0D63C914-0BB8-537A-92AE-3BFDA643B1B5}"/>
              </a:ext>
            </a:extLst>
          </p:cNvPr>
          <p:cNvSpPr/>
          <p:nvPr/>
        </p:nvSpPr>
        <p:spPr>
          <a:xfrm>
            <a:off x="1335616" y="4584073"/>
            <a:ext cx="2095103" cy="490900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5B1E5071-0CE0-2228-8476-7F0465A6995E}"/>
              </a:ext>
            </a:extLst>
          </p:cNvPr>
          <p:cNvSpPr/>
          <p:nvPr/>
        </p:nvSpPr>
        <p:spPr>
          <a:xfrm>
            <a:off x="3477329" y="3206188"/>
            <a:ext cx="2107400" cy="85164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3669BB86-2ACA-3746-FB9B-889DB988F880}"/>
              </a:ext>
            </a:extLst>
          </p:cNvPr>
          <p:cNvSpPr txBox="1"/>
          <p:nvPr/>
        </p:nvSpPr>
        <p:spPr>
          <a:xfrm>
            <a:off x="3468877" y="4581950"/>
            <a:ext cx="2175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787 professores cadastrados</a:t>
            </a:r>
          </a:p>
          <a:p>
            <a:r>
              <a:rPr lang="pt-BR" sz="1200" dirty="0"/>
              <a:t>260 professores ativos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036E5055-C725-31B7-2520-A7B05168D9D2}"/>
              </a:ext>
            </a:extLst>
          </p:cNvPr>
          <p:cNvSpPr/>
          <p:nvPr/>
        </p:nvSpPr>
        <p:spPr>
          <a:xfrm>
            <a:off x="3457156" y="4080794"/>
            <a:ext cx="2127573" cy="47819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B6C66B1A-87DC-98B4-246F-609BC7702F9A}"/>
              </a:ext>
            </a:extLst>
          </p:cNvPr>
          <p:cNvSpPr/>
          <p:nvPr/>
        </p:nvSpPr>
        <p:spPr>
          <a:xfrm>
            <a:off x="5620690" y="3202297"/>
            <a:ext cx="2183467" cy="847165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4BD6BDFF-435C-CB92-44F1-F000993E6027}"/>
              </a:ext>
            </a:extLst>
          </p:cNvPr>
          <p:cNvSpPr/>
          <p:nvPr/>
        </p:nvSpPr>
        <p:spPr>
          <a:xfrm>
            <a:off x="5635233" y="4077274"/>
            <a:ext cx="2183466" cy="473715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09894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  <p:bldP spid="32" grpId="0"/>
      <p:bldP spid="33" grpId="0" animBg="1"/>
      <p:bldP spid="14" grpId="0" animBg="1"/>
      <p:bldP spid="15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/>
      <p:bldP spid="28" grpId="0" animBg="1"/>
      <p:bldP spid="29" grpId="0" animBg="1"/>
      <p:bldP spid="3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3375" y="-131825"/>
            <a:ext cx="2519223" cy="1728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1221FD46-F77F-CEC3-5662-B64075840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89" y="1306285"/>
            <a:ext cx="8586411" cy="2097741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400" b="0" i="0" u="none" strike="noStrike" cap="none" dirty="0">
                <a:solidFill>
                  <a:srgbClr val="FF6C00"/>
                </a:solidFill>
                <a:latin typeface="Raleway Black"/>
                <a:ea typeface="Raleway Black"/>
                <a:cs typeface="Raleway Black"/>
                <a:sym typeface="Raleway Black"/>
              </a:rPr>
              <a:t>Parte </a:t>
            </a:r>
            <a:r>
              <a:rPr lang="pt-BR" sz="4400" dirty="0">
                <a:solidFill>
                  <a:srgbClr val="FF6C00"/>
                </a:solidFill>
                <a:latin typeface="Raleway Black"/>
                <a:ea typeface="Raleway Black"/>
                <a:cs typeface="Raleway Black"/>
                <a:sym typeface="Raleway Black"/>
              </a:rPr>
              <a:t>6</a:t>
            </a:r>
            <a:r>
              <a:rPr lang="pt-BR" sz="4400" b="0" i="0" u="none" strike="noStrike" cap="none" dirty="0">
                <a:solidFill>
                  <a:srgbClr val="FF6C00"/>
                </a:solidFill>
                <a:latin typeface="Raleway Black"/>
                <a:ea typeface="Raleway Black"/>
                <a:cs typeface="Raleway Black"/>
                <a:sym typeface="Raleway Black"/>
              </a:rPr>
              <a:t>:</a:t>
            </a:r>
            <a:br>
              <a:rPr lang="pt-BR" sz="4400" b="0" i="0" u="none" strike="noStrike" cap="none" dirty="0">
                <a:solidFill>
                  <a:srgbClr val="FF6C00"/>
                </a:solidFill>
                <a:latin typeface="Raleway Black"/>
                <a:ea typeface="Raleway Black"/>
                <a:cs typeface="Raleway Black"/>
                <a:sym typeface="Raleway Black"/>
              </a:rPr>
            </a:br>
            <a:r>
              <a:rPr lang="pt-BR" sz="4400" b="1" dirty="0">
                <a:solidFill>
                  <a:srgbClr val="FF6600"/>
                </a:solidFill>
                <a:latin typeface="Raleway Black" pitchFamily="2" charset="0"/>
              </a:rPr>
              <a:t>Dados, metas e objetivos</a:t>
            </a:r>
            <a:br>
              <a:rPr lang="pt-BR" sz="4400" b="0" i="0" u="none" strike="noStrike" cap="none" dirty="0">
                <a:solidFill>
                  <a:srgbClr val="FF6C00"/>
                </a:solidFill>
                <a:latin typeface="Raleway Black"/>
                <a:ea typeface="Raleway Black"/>
                <a:cs typeface="Raleway Black"/>
                <a:sym typeface="Raleway Black"/>
              </a:rPr>
            </a:br>
            <a:br>
              <a:rPr lang="pt-BR" sz="2800" b="0" i="0" u="none" strike="noStrike" cap="none" dirty="0">
                <a:solidFill>
                  <a:srgbClr val="FF6C00"/>
                </a:solidFill>
                <a:latin typeface="Raleway Black"/>
                <a:ea typeface="Raleway Black"/>
                <a:cs typeface="Raleway Black"/>
                <a:sym typeface="Raleway Black"/>
              </a:rPr>
            </a:br>
            <a:endParaRPr lang="pt-BR" dirty="0"/>
          </a:p>
        </p:txBody>
      </p:sp>
      <p:pic>
        <p:nvPicPr>
          <p:cNvPr id="2" name="Google Shape;601;p33">
            <a:extLst>
              <a:ext uri="{FF2B5EF4-FFF2-40B4-BE49-F238E27FC236}">
                <a16:creationId xmlns:a16="http://schemas.microsoft.com/office/drawing/2014/main" id="{D8CDBA06-86A5-5C9F-AA0B-821AEFBB5C5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21776" y="2964460"/>
            <a:ext cx="3123336" cy="17568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70702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3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2820" b="1" dirty="0">
                <a:solidFill>
                  <a:srgbClr val="FF6600"/>
                </a:solidFill>
                <a:latin typeface="Raleway Black" pitchFamily="2" charset="0"/>
                <a:sym typeface="Arial"/>
              </a:rPr>
              <a:t>Dados, metas e objetivos</a:t>
            </a:r>
            <a:endParaRPr sz="2820" b="1" dirty="0">
              <a:solidFill>
                <a:srgbClr val="FF6600"/>
              </a:solidFill>
              <a:latin typeface="Raleway Black" pitchFamily="2" charset="0"/>
              <a:sym typeface="Arial"/>
            </a:endParaRPr>
          </a:p>
        </p:txBody>
      </p:sp>
      <p:sp>
        <p:nvSpPr>
          <p:cNvPr id="409" name="Google Shape;409;p43"/>
          <p:cNvSpPr txBox="1">
            <a:spLocks noGrp="1"/>
          </p:cNvSpPr>
          <p:nvPr>
            <p:ph type="body" idx="1"/>
          </p:nvPr>
        </p:nvSpPr>
        <p:spPr>
          <a:xfrm>
            <a:off x="86911" y="1200225"/>
            <a:ext cx="8880356" cy="2628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2400" dirty="0">
                <a:solidFill>
                  <a:schemeClr val="dk1"/>
                </a:solidFill>
                <a:latin typeface="Raleway Black" pitchFamily="2" charset="0"/>
                <a:sym typeface="Arial"/>
              </a:rPr>
              <a:t>A métrica “</a:t>
            </a:r>
            <a:r>
              <a:rPr lang="pt-BR" sz="2400" b="1" u="sng" dirty="0">
                <a:solidFill>
                  <a:schemeClr val="dk1"/>
                </a:solidFill>
                <a:latin typeface="Raleway Black" pitchFamily="2" charset="0"/>
                <a:sym typeface="Arial"/>
              </a:rPr>
              <a:t>Índice Semanal de Atividades Concluídas por Aluno</a:t>
            </a:r>
            <a:r>
              <a:rPr lang="pt-BR" sz="2400" dirty="0">
                <a:solidFill>
                  <a:schemeClr val="dk1"/>
                </a:solidFill>
                <a:latin typeface="Raleway Black" pitchFamily="2" charset="0"/>
                <a:sym typeface="Arial"/>
              </a:rPr>
              <a:t>” será o ponto central do monitoramento, garantindo que, os alunos que </a:t>
            </a:r>
            <a:r>
              <a:rPr lang="pt-BR" sz="2400" u="sng" dirty="0">
                <a:solidFill>
                  <a:schemeClr val="dk1"/>
                </a:solidFill>
                <a:latin typeface="Raleway Black" pitchFamily="2" charset="0"/>
                <a:sym typeface="Arial"/>
              </a:rPr>
              <a:t>acessam, </a:t>
            </a:r>
            <a:r>
              <a:rPr lang="pt-BR" sz="2400" b="1" u="sng" dirty="0">
                <a:solidFill>
                  <a:schemeClr val="dk1"/>
                </a:solidFill>
                <a:latin typeface="Raleway Black" pitchFamily="2" charset="0"/>
                <a:sym typeface="Arial"/>
              </a:rPr>
              <a:t>realizem as atividades</a:t>
            </a:r>
            <a:r>
              <a:rPr lang="pt-BR" sz="2400" dirty="0">
                <a:solidFill>
                  <a:schemeClr val="dk1"/>
                </a:solidFill>
                <a:latin typeface="Raleway Black" pitchFamily="2" charset="0"/>
                <a:sym typeface="Arial"/>
              </a:rPr>
              <a:t> e, consequentemente, </a:t>
            </a:r>
            <a:r>
              <a:rPr lang="pt-BR" sz="2400" b="1" u="sng" dirty="0">
                <a:solidFill>
                  <a:schemeClr val="dk1"/>
                </a:solidFill>
                <a:latin typeface="Raleway Black" pitchFamily="2" charset="0"/>
                <a:sym typeface="Arial"/>
              </a:rPr>
              <a:t>desenvolvam/potencializem suas aprendizagens</a:t>
            </a:r>
            <a:r>
              <a:rPr lang="pt-BR" sz="2400" dirty="0">
                <a:solidFill>
                  <a:schemeClr val="dk1"/>
                </a:solidFill>
                <a:latin typeface="Raleway Black" pitchFamily="2" charset="0"/>
                <a:sym typeface="Arial"/>
              </a:rPr>
              <a:t>.</a:t>
            </a:r>
            <a:endParaRPr sz="2400" dirty="0">
              <a:solidFill>
                <a:schemeClr val="dk1"/>
              </a:solidFill>
              <a:latin typeface="Raleway Black" pitchFamily="2" charset="0"/>
              <a:sym typeface="Arial"/>
            </a:endParaRPr>
          </a:p>
        </p:txBody>
      </p:sp>
      <p:pic>
        <p:nvPicPr>
          <p:cNvPr id="410" name="Google Shape;410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3375" y="-131825"/>
            <a:ext cx="2519223" cy="172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99194" y="3012141"/>
            <a:ext cx="2144806" cy="2131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4"/>
          <p:cNvSpPr txBox="1">
            <a:spLocks noGrp="1"/>
          </p:cNvSpPr>
          <p:nvPr>
            <p:ph type="body" idx="1"/>
          </p:nvPr>
        </p:nvSpPr>
        <p:spPr>
          <a:xfrm>
            <a:off x="253573" y="882167"/>
            <a:ext cx="6759068" cy="2665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2800" dirty="0">
                <a:solidFill>
                  <a:schemeClr val="dk1"/>
                </a:solidFill>
                <a:latin typeface="Raleway Black" pitchFamily="2" charset="0"/>
                <a:sym typeface="Arial"/>
              </a:rPr>
              <a:t>O objetivo maior é que os estudantes </a:t>
            </a:r>
            <a:r>
              <a:rPr lang="pt-BR" sz="2800" u="sng" dirty="0">
                <a:solidFill>
                  <a:schemeClr val="dk1"/>
                </a:solidFill>
                <a:latin typeface="Raleway Black" pitchFamily="2" charset="0"/>
                <a:sym typeface="Arial"/>
              </a:rPr>
              <a:t>realizem/concluam</a:t>
            </a:r>
            <a:r>
              <a:rPr lang="pt-BR" sz="2800" dirty="0">
                <a:solidFill>
                  <a:schemeClr val="dk1"/>
                </a:solidFill>
                <a:latin typeface="Raleway Black" pitchFamily="2" charset="0"/>
                <a:sym typeface="Arial"/>
              </a:rPr>
              <a:t>, ao menos,</a:t>
            </a:r>
            <a:br>
              <a:rPr lang="pt-BR" sz="2800" dirty="0">
                <a:solidFill>
                  <a:schemeClr val="dk1"/>
                </a:solidFill>
                <a:latin typeface="Raleway Black" pitchFamily="2" charset="0"/>
                <a:sym typeface="Arial"/>
              </a:rPr>
            </a:br>
            <a:r>
              <a:rPr lang="pt-BR" sz="2800" b="1" dirty="0">
                <a:solidFill>
                  <a:schemeClr val="lt1"/>
                </a:solidFill>
                <a:highlight>
                  <a:srgbClr val="C00000"/>
                </a:highlight>
                <a:latin typeface="Raleway Black" pitchFamily="2" charset="0"/>
              </a:rPr>
              <a:t>2</a:t>
            </a:r>
            <a:r>
              <a:rPr lang="pt-BR" sz="2800" b="1" dirty="0">
                <a:solidFill>
                  <a:schemeClr val="lt1"/>
                </a:solidFill>
                <a:highlight>
                  <a:srgbClr val="C00000"/>
                </a:highlight>
                <a:latin typeface="Raleway Black" pitchFamily="2" charset="0"/>
                <a:sym typeface="Arial"/>
              </a:rPr>
              <a:t> ATIVIDADES POR SEMANA</a:t>
            </a:r>
            <a:br>
              <a:rPr lang="pt-BR" sz="2800" dirty="0">
                <a:solidFill>
                  <a:srgbClr val="595959"/>
                </a:solidFill>
                <a:latin typeface="Raleway Black" pitchFamily="2" charset="0"/>
                <a:sym typeface="Arial"/>
              </a:rPr>
            </a:br>
            <a:r>
              <a:rPr lang="pt-BR" sz="2800" dirty="0">
                <a:solidFill>
                  <a:schemeClr val="dk1"/>
                </a:solidFill>
                <a:latin typeface="Raleway Black" pitchFamily="2" charset="0"/>
                <a:sym typeface="Arial"/>
              </a:rPr>
              <a:t>na</a:t>
            </a:r>
            <a:r>
              <a:rPr lang="pt-BR" sz="2800" dirty="0">
                <a:solidFill>
                  <a:schemeClr val="dk1"/>
                </a:solidFill>
                <a:latin typeface="Raleway Black" pitchFamily="2" charset="0"/>
              </a:rPr>
              <a:t> Atividade Permanente (fixa, na rotina semanal</a:t>
            </a:r>
            <a:endParaRPr sz="2800" dirty="0">
              <a:solidFill>
                <a:schemeClr val="dk1"/>
              </a:solidFill>
              <a:latin typeface="Raleway Black" pitchFamily="2" charset="0"/>
              <a:sym typeface="Arial"/>
            </a:endParaRPr>
          </a:p>
        </p:txBody>
      </p:sp>
      <p:pic>
        <p:nvPicPr>
          <p:cNvPr id="428" name="Google Shape;428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3375" y="-131825"/>
            <a:ext cx="2519223" cy="172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00908" y="2103650"/>
            <a:ext cx="2843092" cy="2953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5"/>
          <p:cNvSpPr txBox="1">
            <a:spLocks noGrp="1"/>
          </p:cNvSpPr>
          <p:nvPr>
            <p:ph type="title"/>
          </p:nvPr>
        </p:nvSpPr>
        <p:spPr>
          <a:xfrm>
            <a:off x="60512" y="68744"/>
            <a:ext cx="8520600" cy="937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2820" b="1" dirty="0">
                <a:solidFill>
                  <a:srgbClr val="FF6600"/>
                </a:solidFill>
                <a:latin typeface="Raleway Black" pitchFamily="2" charset="0"/>
                <a:sym typeface="Arial"/>
              </a:rPr>
              <a:t>Dados, metas e objetivos</a:t>
            </a:r>
            <a:br>
              <a:rPr lang="pt-BR" sz="2820" b="1" dirty="0">
                <a:solidFill>
                  <a:srgbClr val="FF6600"/>
                </a:solidFill>
                <a:latin typeface="Raleway Black" pitchFamily="2" charset="0"/>
                <a:sym typeface="Arial"/>
              </a:rPr>
            </a:br>
            <a:r>
              <a:rPr lang="pt-BR" sz="2820" b="1" dirty="0">
                <a:solidFill>
                  <a:srgbClr val="FF6600"/>
                </a:solidFill>
                <a:latin typeface="Raleway Black" pitchFamily="2" charset="0"/>
                <a:sym typeface="Arial"/>
              </a:rPr>
              <a:t>Visão </a:t>
            </a:r>
            <a:r>
              <a:rPr lang="pt-BR" sz="2820" b="1" dirty="0">
                <a:solidFill>
                  <a:srgbClr val="FF6600"/>
                </a:solidFill>
                <a:latin typeface="Raleway Black" pitchFamily="2" charset="0"/>
              </a:rPr>
              <a:t>Escola/</a:t>
            </a:r>
            <a:r>
              <a:rPr lang="pt-BR" sz="2820" b="1" dirty="0">
                <a:solidFill>
                  <a:srgbClr val="FF6600"/>
                </a:solidFill>
                <a:latin typeface="Raleway Black" pitchFamily="2" charset="0"/>
                <a:sym typeface="Arial"/>
              </a:rPr>
              <a:t>Diretoria de Ensino</a:t>
            </a:r>
            <a:endParaRPr sz="2820" b="1" dirty="0">
              <a:solidFill>
                <a:srgbClr val="FF6600"/>
              </a:solidFill>
              <a:latin typeface="Raleway Black" pitchFamily="2" charset="0"/>
              <a:sym typeface="Arial"/>
            </a:endParaRPr>
          </a:p>
        </p:txBody>
      </p:sp>
      <p:pic>
        <p:nvPicPr>
          <p:cNvPr id="435" name="Google Shape;435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3375" y="-131825"/>
            <a:ext cx="2519223" cy="172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45"/>
          <p:cNvPicPr preferRelativeResize="0"/>
          <p:nvPr/>
        </p:nvPicPr>
        <p:blipFill rotWithShape="1">
          <a:blip r:embed="rId4">
            <a:alphaModFix/>
          </a:blip>
          <a:srcRect l="18797"/>
          <a:stretch/>
        </p:blipFill>
        <p:spPr>
          <a:xfrm>
            <a:off x="60512" y="1420487"/>
            <a:ext cx="2369230" cy="3329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46;p35">
            <a:extLst>
              <a:ext uri="{FF2B5EF4-FFF2-40B4-BE49-F238E27FC236}">
                <a16:creationId xmlns:a16="http://schemas.microsoft.com/office/drawing/2014/main" id="{A003A9FD-D874-E363-6C99-1C9727224B86}"/>
              </a:ext>
            </a:extLst>
          </p:cNvPr>
          <p:cNvSpPr txBox="1"/>
          <p:nvPr/>
        </p:nvSpPr>
        <p:spPr>
          <a:xfrm>
            <a:off x="2551160" y="1101909"/>
            <a:ext cx="6532328" cy="3693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" sz="2400" dirty="0">
                <a:solidFill>
                  <a:schemeClr val="tx1"/>
                </a:solidFill>
                <a:latin typeface="Raleway Black" pitchFamily="2" charset="0"/>
              </a:rPr>
              <a:t>A título</a:t>
            </a:r>
            <a:r>
              <a:rPr lang="pt-BR" sz="2400" dirty="0">
                <a:solidFill>
                  <a:schemeClr val="tx1"/>
                </a:solidFill>
                <a:latin typeface="Raleway Black" pitchFamily="2" charset="0"/>
              </a:rPr>
              <a:t> de “farol dos objetivos”, devemos encontrar as seguintes informações: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sz="2000" b="1" dirty="0">
              <a:solidFill>
                <a:schemeClr val="lt1"/>
              </a:solidFill>
              <a:highlight>
                <a:srgbClr val="C00000"/>
              </a:highlight>
              <a:latin typeface="Raleway Black" pitchFamily="2" charset="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lt1"/>
                </a:solidFill>
                <a:highlight>
                  <a:srgbClr val="C00000"/>
                </a:highlight>
                <a:latin typeface="Raleway Black" pitchFamily="2" charset="0"/>
              </a:rPr>
              <a:t>Vermelho</a:t>
            </a:r>
            <a:r>
              <a:rPr lang="pt-BR" sz="2000" b="1" dirty="0">
                <a:solidFill>
                  <a:schemeClr val="tx1"/>
                </a:solidFill>
                <a:latin typeface="Raleway Black" pitchFamily="2" charset="0"/>
              </a:rPr>
              <a:t>: </a:t>
            </a:r>
            <a:r>
              <a:rPr lang="pt-BR" sz="2000" dirty="0">
                <a:solidFill>
                  <a:schemeClr val="tx1"/>
                </a:solidFill>
                <a:latin typeface="Raleway Black" pitchFamily="2" charset="0"/>
              </a:rPr>
              <a:t>entre 0 e 1 atividades realizada na semana</a:t>
            </a:r>
            <a:br>
              <a:rPr lang="pt-BR" sz="2000" dirty="0">
                <a:latin typeface="Raleway Black" pitchFamily="2" charset="0"/>
              </a:rPr>
            </a:br>
            <a:endParaRPr lang="pt-BR" sz="2000" dirty="0">
              <a:solidFill>
                <a:schemeClr val="tx1"/>
              </a:solidFill>
              <a:latin typeface="Raleway Black" pitchFamily="2" charset="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lt1"/>
                </a:solidFill>
                <a:highlight>
                  <a:srgbClr val="FFD966"/>
                </a:highlight>
                <a:latin typeface="Raleway Black" pitchFamily="2" charset="0"/>
              </a:rPr>
              <a:t>Amarelo</a:t>
            </a:r>
            <a:r>
              <a:rPr lang="pt-BR" sz="2000" b="1" dirty="0">
                <a:solidFill>
                  <a:schemeClr val="tx1"/>
                </a:solidFill>
                <a:latin typeface="Raleway Black" pitchFamily="2" charset="0"/>
              </a:rPr>
              <a:t>: </a:t>
            </a:r>
            <a:r>
              <a:rPr lang="pt-BR" sz="2000" dirty="0">
                <a:solidFill>
                  <a:schemeClr val="tx1"/>
                </a:solidFill>
                <a:latin typeface="Raleway Black" pitchFamily="2" charset="0"/>
              </a:rPr>
              <a:t>entre 1 e 2 atividades realizadas na semana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lang="pt-BR" sz="2000" dirty="0">
              <a:solidFill>
                <a:schemeClr val="dk2"/>
              </a:solidFill>
              <a:latin typeface="Raleway Black" pitchFamily="2" charset="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lt1"/>
                </a:solidFill>
                <a:highlight>
                  <a:srgbClr val="5BA26F"/>
                </a:highlight>
                <a:latin typeface="Raleway Black" pitchFamily="2" charset="0"/>
              </a:rPr>
              <a:t>Verde</a:t>
            </a:r>
            <a:r>
              <a:rPr lang="pt-BR" sz="2000" b="1" dirty="0">
                <a:solidFill>
                  <a:schemeClr val="tx1"/>
                </a:solidFill>
                <a:latin typeface="Raleway Black" pitchFamily="2" charset="0"/>
              </a:rPr>
              <a:t>:</a:t>
            </a:r>
            <a:r>
              <a:rPr lang="pt-BR" sz="2000" dirty="0">
                <a:solidFill>
                  <a:schemeClr val="tx1"/>
                </a:solidFill>
                <a:latin typeface="Raleway Black" pitchFamily="2" charset="0"/>
              </a:rPr>
              <a:t> 2 ou mais atividades realizadas na semana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3375" y="-131825"/>
            <a:ext cx="2519223" cy="1728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1221FD46-F77F-CEC3-5662-B64075840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63" y="936491"/>
            <a:ext cx="8586411" cy="2097741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400" b="0" i="0" u="none" strike="noStrike" cap="none" dirty="0">
                <a:solidFill>
                  <a:srgbClr val="FF6C00"/>
                </a:solidFill>
                <a:latin typeface="Raleway Black"/>
                <a:ea typeface="Raleway Black"/>
                <a:cs typeface="Raleway Black"/>
                <a:sym typeface="Raleway Black"/>
              </a:rPr>
              <a:t>Parte </a:t>
            </a:r>
            <a:r>
              <a:rPr lang="pt-BR" sz="4400" dirty="0">
                <a:solidFill>
                  <a:srgbClr val="FF6C00"/>
                </a:solidFill>
                <a:latin typeface="Raleway Black"/>
                <a:ea typeface="Raleway Black"/>
                <a:cs typeface="Raleway Black"/>
                <a:sym typeface="Raleway Black"/>
              </a:rPr>
              <a:t>7</a:t>
            </a:r>
            <a:r>
              <a:rPr lang="pt-BR" sz="4400" b="0" i="0" u="none" strike="noStrike" cap="none" dirty="0">
                <a:solidFill>
                  <a:srgbClr val="FF6C00"/>
                </a:solidFill>
                <a:latin typeface="Raleway Black"/>
                <a:ea typeface="Raleway Black"/>
                <a:cs typeface="Raleway Black"/>
                <a:sym typeface="Raleway Black"/>
              </a:rPr>
              <a:t>:</a:t>
            </a:r>
            <a:br>
              <a:rPr lang="pt-BR" sz="4400" b="0" i="0" u="none" strike="noStrike" cap="none" dirty="0">
                <a:solidFill>
                  <a:srgbClr val="FF6C00"/>
                </a:solidFill>
                <a:latin typeface="Raleway Black"/>
                <a:ea typeface="Raleway Black"/>
                <a:cs typeface="Raleway Black"/>
                <a:sym typeface="Raleway Black"/>
              </a:rPr>
            </a:br>
            <a:r>
              <a:rPr lang="pt-BR" sz="4400" b="1" dirty="0">
                <a:solidFill>
                  <a:srgbClr val="FF6600"/>
                </a:solidFill>
                <a:latin typeface="Raleway Black" pitchFamily="2" charset="0"/>
                <a:ea typeface="Raleway Black"/>
                <a:cs typeface="Raleway Black"/>
                <a:sym typeface="Raleway Black"/>
              </a:rPr>
              <a:t>A</a:t>
            </a:r>
            <a:r>
              <a:rPr lang="pt-BR" sz="4400" b="1" i="0" u="none" strike="noStrike" cap="none" dirty="0">
                <a:solidFill>
                  <a:srgbClr val="FF6600"/>
                </a:solidFill>
                <a:latin typeface="Raleway Black" pitchFamily="2" charset="0"/>
                <a:ea typeface="Raleway Black"/>
                <a:cs typeface="Raleway Black"/>
                <a:sym typeface="Raleway Black"/>
              </a:rPr>
              <a:t>s </a:t>
            </a:r>
            <a:r>
              <a:rPr lang="pt-BR" sz="4400" b="1" dirty="0">
                <a:solidFill>
                  <a:srgbClr val="FF6600"/>
                </a:solidFill>
                <a:latin typeface="Raleway Black" pitchFamily="2" charset="0"/>
              </a:rPr>
              <a:t>Ilhas MATIFIC</a:t>
            </a:r>
            <a:br>
              <a:rPr lang="pt-BR" sz="4400" b="0" i="0" u="none" strike="noStrike" cap="none" dirty="0">
                <a:solidFill>
                  <a:srgbClr val="FF6C00"/>
                </a:solidFill>
                <a:latin typeface="Raleway Black"/>
                <a:ea typeface="Raleway Black"/>
                <a:cs typeface="Raleway Black"/>
                <a:sym typeface="Raleway Black"/>
              </a:rPr>
            </a:br>
            <a:br>
              <a:rPr lang="pt-BR" sz="2800" b="0" i="0" u="none" strike="noStrike" cap="none" dirty="0">
                <a:solidFill>
                  <a:srgbClr val="FF6C00"/>
                </a:solidFill>
                <a:latin typeface="Raleway Black"/>
                <a:ea typeface="Raleway Black"/>
                <a:cs typeface="Raleway Black"/>
                <a:sym typeface="Raleway Black"/>
              </a:rPr>
            </a:br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CABDC3F-6B70-17A8-FEE1-847D9E3E14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7682" y="2649910"/>
            <a:ext cx="3000375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6048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55"/>
          <p:cNvSpPr txBox="1"/>
          <p:nvPr/>
        </p:nvSpPr>
        <p:spPr>
          <a:xfrm>
            <a:off x="1417069" y="35884"/>
            <a:ext cx="3522900" cy="569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pt-BR" sz="2800" b="1" i="0" u="none" strike="noStrike" cap="none" dirty="0">
                <a:solidFill>
                  <a:srgbClr val="FF6600"/>
                </a:solidFill>
                <a:highlight>
                  <a:schemeClr val="lt1"/>
                </a:highlight>
                <a:latin typeface="Raleway Black" pitchFamily="2" charset="0"/>
                <a:sym typeface="Arial"/>
              </a:rPr>
              <a:t>ILHAS DA MATIFIC</a:t>
            </a:r>
            <a:endParaRPr sz="2800" b="1" i="0" u="none" strike="noStrike" cap="none" dirty="0">
              <a:solidFill>
                <a:srgbClr val="FF6600"/>
              </a:solidFill>
              <a:highlight>
                <a:schemeClr val="lt1"/>
              </a:highlight>
              <a:latin typeface="Raleway Black" pitchFamily="2" charset="0"/>
              <a:sym typeface="Arial"/>
            </a:endParaRPr>
          </a:p>
        </p:txBody>
      </p:sp>
      <p:sp>
        <p:nvSpPr>
          <p:cNvPr id="454" name="Google Shape;454;p55"/>
          <p:cNvSpPr txBox="1"/>
          <p:nvPr/>
        </p:nvSpPr>
        <p:spPr>
          <a:xfrm>
            <a:off x="79475" y="605261"/>
            <a:ext cx="38067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B37"/>
              </a:buClr>
              <a:buSzPts val="2000"/>
              <a:buFont typeface="Arial"/>
              <a:buChar char="●"/>
            </a:pPr>
            <a:r>
              <a:rPr lang="pt-BR" sz="2000" b="0" i="0" u="none" strike="noStrike" cap="none" dirty="0">
                <a:solidFill>
                  <a:srgbClr val="212B37"/>
                </a:solidFill>
                <a:latin typeface="Raleway Black" pitchFamily="2" charset="0"/>
                <a:sym typeface="Arial"/>
              </a:rPr>
              <a:t>ZONA DE TREINAMENTO</a:t>
            </a:r>
            <a:endParaRPr sz="2000" b="0" i="0" u="none" strike="noStrike" cap="none" dirty="0">
              <a:solidFill>
                <a:srgbClr val="212B37"/>
              </a:solidFill>
              <a:latin typeface="Raleway Black" pitchFamily="2" charset="0"/>
              <a:sym typeface="Arial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B37"/>
              </a:buClr>
              <a:buSzPts val="2000"/>
              <a:buFont typeface="Arial"/>
              <a:buChar char="●"/>
            </a:pPr>
            <a:r>
              <a:rPr lang="pt-BR" sz="2000" b="1" i="0" u="none" strike="noStrike" cap="none" dirty="0">
                <a:solidFill>
                  <a:srgbClr val="0000FF"/>
                </a:solidFill>
                <a:latin typeface="Raleway Black" pitchFamily="2" charset="0"/>
                <a:sym typeface="Arial"/>
              </a:rPr>
              <a:t>ILHA DA AVENTURA</a:t>
            </a:r>
            <a:endParaRPr sz="2000" b="1" i="0" u="none" strike="noStrike" cap="none" dirty="0">
              <a:solidFill>
                <a:srgbClr val="0000FF"/>
              </a:solidFill>
              <a:latin typeface="Raleway Black" pitchFamily="2" charset="0"/>
              <a:sym typeface="Arial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B37"/>
              </a:buClr>
              <a:buSzPts val="2000"/>
              <a:buFont typeface="Arial"/>
              <a:buChar char="●"/>
            </a:pPr>
            <a:r>
              <a:rPr lang="pt-BR" sz="2000" b="0" i="0" u="none" strike="noStrike" cap="none" dirty="0">
                <a:solidFill>
                  <a:srgbClr val="212B37"/>
                </a:solidFill>
                <a:latin typeface="Raleway Black" pitchFamily="2" charset="0"/>
                <a:sym typeface="Arial"/>
              </a:rPr>
              <a:t>TRABALHO ATRIBUÍDO</a:t>
            </a:r>
            <a:endParaRPr sz="2000" b="0" i="0" u="none" strike="noStrike" cap="none" dirty="0">
              <a:solidFill>
                <a:srgbClr val="212B37"/>
              </a:solidFill>
              <a:latin typeface="Raleway Black" pitchFamily="2" charset="0"/>
              <a:sym typeface="Arial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B37"/>
              </a:buClr>
              <a:buSzPts val="2000"/>
              <a:buFont typeface="Arial"/>
              <a:buChar char="●"/>
            </a:pPr>
            <a:r>
              <a:rPr lang="pt-BR" sz="2000" b="0" i="0" u="none" strike="noStrike" cap="none" dirty="0">
                <a:solidFill>
                  <a:srgbClr val="212B37"/>
                </a:solidFill>
                <a:latin typeface="Raleway Black" pitchFamily="2" charset="0"/>
                <a:sym typeface="Arial"/>
              </a:rPr>
              <a:t>ARENA</a:t>
            </a:r>
            <a:endParaRPr sz="1400" b="0" i="0" u="none" strike="noStrike" cap="none" dirty="0">
              <a:solidFill>
                <a:srgbClr val="000000"/>
              </a:solidFill>
              <a:latin typeface="Raleway Black" pitchFamily="2" charset="0"/>
              <a:sym typeface="Arial"/>
            </a:endParaRPr>
          </a:p>
        </p:txBody>
      </p:sp>
      <p:pic>
        <p:nvPicPr>
          <p:cNvPr id="456" name="Google Shape;456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719631">
            <a:off x="6069767" y="665906"/>
            <a:ext cx="1282734" cy="833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25;p13">
            <a:extLst>
              <a:ext uri="{FF2B5EF4-FFF2-40B4-BE49-F238E27FC236}">
                <a16:creationId xmlns:a16="http://schemas.microsoft.com/office/drawing/2014/main" id="{EE4B5019-9372-B7F4-DB7C-FEF5513CB91A}"/>
              </a:ext>
            </a:extLst>
          </p:cNvPr>
          <p:cNvPicPr preferRelativeResize="0"/>
          <p:nvPr/>
        </p:nvPicPr>
        <p:blipFill rotWithShape="1">
          <a:blip r:embed="rId4">
            <a:alphaModFix amt="72000"/>
          </a:blip>
          <a:srcRect/>
          <a:stretch/>
        </p:blipFill>
        <p:spPr>
          <a:xfrm>
            <a:off x="3247465" y="1600200"/>
            <a:ext cx="5817060" cy="3435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3375" y="-131825"/>
            <a:ext cx="2519223" cy="1728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1221FD46-F77F-CEC3-5662-B64075840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89" y="1306285"/>
            <a:ext cx="8586411" cy="2097741"/>
          </a:xfrm>
        </p:spPr>
        <p:txBody>
          <a:bodyPr>
            <a:normAutofit/>
          </a:bodyPr>
          <a:lstStyle/>
          <a:p>
            <a:pPr algn="ctr"/>
            <a:r>
              <a:rPr lang="pt-BR" sz="4400" b="0" i="0" u="none" strike="noStrike" cap="none" dirty="0">
                <a:solidFill>
                  <a:srgbClr val="FF6C00"/>
                </a:solidFill>
                <a:latin typeface="Raleway Black"/>
                <a:ea typeface="Raleway Black"/>
                <a:cs typeface="Raleway Black"/>
                <a:sym typeface="Raleway Black"/>
              </a:rPr>
              <a:t>Parte 1:</a:t>
            </a:r>
            <a:br>
              <a:rPr lang="pt-BR" sz="4400" b="0" i="0" u="none" strike="noStrike" cap="none" dirty="0">
                <a:solidFill>
                  <a:srgbClr val="FF6C00"/>
                </a:solidFill>
                <a:latin typeface="Raleway Black"/>
                <a:ea typeface="Raleway Black"/>
                <a:cs typeface="Raleway Black"/>
                <a:sym typeface="Raleway Black"/>
              </a:rPr>
            </a:br>
            <a:r>
              <a:rPr lang="pt-BR" sz="4400" b="0" i="0" u="none" strike="noStrike" cap="none" dirty="0">
                <a:solidFill>
                  <a:srgbClr val="FF6C00"/>
                </a:solidFill>
                <a:latin typeface="Raleway Black"/>
                <a:ea typeface="Raleway Black"/>
                <a:cs typeface="Raleway Black"/>
                <a:sym typeface="Raleway Black"/>
              </a:rPr>
              <a:t>Breve histórico da MATIFIC</a:t>
            </a:r>
            <a:br>
              <a:rPr lang="pt-BR" sz="2800" b="0" i="0" u="none" strike="noStrike" cap="none" dirty="0">
                <a:solidFill>
                  <a:srgbClr val="FF6C00"/>
                </a:solidFill>
                <a:latin typeface="Raleway Black"/>
                <a:ea typeface="Raleway Black"/>
                <a:cs typeface="Raleway Black"/>
                <a:sym typeface="Raleway Black"/>
              </a:rPr>
            </a:br>
            <a:endParaRPr lang="pt-BR" dirty="0"/>
          </a:p>
        </p:txBody>
      </p:sp>
      <p:pic>
        <p:nvPicPr>
          <p:cNvPr id="2" name="Google Shape;352;g1f3ee823b8e_0_0">
            <a:extLst>
              <a:ext uri="{FF2B5EF4-FFF2-40B4-BE49-F238E27FC236}">
                <a16:creationId xmlns:a16="http://schemas.microsoft.com/office/drawing/2014/main" id="{9FE96BC4-2DDF-4B48-08F1-1C6F427FF8D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89363" y="2842447"/>
            <a:ext cx="2255875" cy="22206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991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56"/>
          <p:cNvSpPr txBox="1"/>
          <p:nvPr/>
        </p:nvSpPr>
        <p:spPr>
          <a:xfrm>
            <a:off x="1560247" y="691969"/>
            <a:ext cx="5796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2" name="Google Shape;462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43944" y="992855"/>
            <a:ext cx="5796000" cy="3147027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56"/>
          <p:cNvSpPr txBox="1"/>
          <p:nvPr/>
        </p:nvSpPr>
        <p:spPr>
          <a:xfrm>
            <a:off x="369425" y="339875"/>
            <a:ext cx="5261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0" u="none" strike="noStrike" cap="none" dirty="0">
                <a:solidFill>
                  <a:srgbClr val="0000FF"/>
                </a:solidFill>
                <a:latin typeface="Raleway ExtraBold" pitchFamily="2" charset="0"/>
                <a:sym typeface="Arial"/>
              </a:rPr>
              <a:t>ILHA DA AVENTURA - Trilha</a:t>
            </a:r>
            <a:endParaRPr sz="1100" b="1" i="0" u="none" strike="noStrike" cap="none" dirty="0">
              <a:solidFill>
                <a:srgbClr val="0000FF"/>
              </a:solidFill>
              <a:latin typeface="Raleway ExtraBold" pitchFamily="2" charset="0"/>
              <a:sym typeface="Arial"/>
            </a:endParaRPr>
          </a:p>
        </p:txBody>
      </p:sp>
      <p:sp>
        <p:nvSpPr>
          <p:cNvPr id="464" name="Google Shape;464;p56"/>
          <p:cNvSpPr txBox="1"/>
          <p:nvPr/>
        </p:nvSpPr>
        <p:spPr>
          <a:xfrm>
            <a:off x="101441" y="1097756"/>
            <a:ext cx="3166302" cy="326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0" i="0" u="none" strike="noStrike" cap="none" dirty="0">
                <a:solidFill>
                  <a:schemeClr val="dk1"/>
                </a:solidFill>
                <a:latin typeface="Raleway Black" pitchFamily="2" charset="0"/>
                <a:sym typeface="Arial"/>
              </a:rPr>
              <a:t>Os conteúdos estão alinhados conforme o </a:t>
            </a:r>
            <a:r>
              <a:rPr lang="pt-BR" sz="2000" b="0" i="0" u="sng" strike="noStrike" cap="none" dirty="0">
                <a:solidFill>
                  <a:srgbClr val="0070C0"/>
                </a:solidFill>
                <a:latin typeface="Raleway Black" pitchFamily="2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escopo-sequência</a:t>
            </a:r>
            <a:r>
              <a:rPr lang="pt-BR" sz="2000" b="0" i="0" u="none" strike="noStrike" cap="none" dirty="0">
                <a:solidFill>
                  <a:srgbClr val="212B37"/>
                </a:solidFill>
                <a:latin typeface="Raleway Black" pitchFamily="2" charset="0"/>
                <a:sym typeface="Arial"/>
              </a:rPr>
              <a:t> </a:t>
            </a:r>
            <a:r>
              <a:rPr lang="pt-BR" sz="2000" b="0" i="0" u="none" strike="noStrike" cap="none" dirty="0">
                <a:solidFill>
                  <a:schemeClr val="dk1"/>
                </a:solidFill>
                <a:latin typeface="Raleway Black" pitchFamily="2" charset="0"/>
                <a:sym typeface="Arial"/>
              </a:rPr>
              <a:t>de Matemática, apresentando-se em forma de trilha de aprendizagem.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1" dirty="0">
                <a:solidFill>
                  <a:schemeClr val="dk1"/>
                </a:solidFill>
                <a:latin typeface="Raleway Black" pitchFamily="2" charset="0"/>
              </a:rPr>
              <a:t>Principal ilha a ser explorada pelos estudantes.</a:t>
            </a:r>
            <a:endParaRPr sz="2000" b="1" i="0" u="none" strike="noStrike" cap="none" dirty="0">
              <a:solidFill>
                <a:schemeClr val="dk1"/>
              </a:solidFill>
              <a:latin typeface="Raleway Black" pitchFamily="2" charset="0"/>
              <a:sym typeface="Arial"/>
            </a:endParaRPr>
          </a:p>
        </p:txBody>
      </p:sp>
      <p:sp>
        <p:nvSpPr>
          <p:cNvPr id="465" name="Google Shape;465;p56"/>
          <p:cNvSpPr/>
          <p:nvPr/>
        </p:nvSpPr>
        <p:spPr>
          <a:xfrm>
            <a:off x="5802406" y="2884394"/>
            <a:ext cx="679076" cy="658906"/>
          </a:xfrm>
          <a:prstGeom prst="ellipse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56"/>
          <p:cNvSpPr/>
          <p:nvPr/>
        </p:nvSpPr>
        <p:spPr>
          <a:xfrm>
            <a:off x="4710953" y="3063688"/>
            <a:ext cx="679076" cy="658906"/>
          </a:xfrm>
          <a:prstGeom prst="ellipse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56"/>
          <p:cNvSpPr/>
          <p:nvPr/>
        </p:nvSpPr>
        <p:spPr>
          <a:xfrm>
            <a:off x="5050491" y="2300534"/>
            <a:ext cx="679076" cy="658906"/>
          </a:xfrm>
          <a:prstGeom prst="ellipse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56"/>
          <p:cNvSpPr/>
          <p:nvPr/>
        </p:nvSpPr>
        <p:spPr>
          <a:xfrm>
            <a:off x="6069794" y="2355094"/>
            <a:ext cx="679076" cy="658906"/>
          </a:xfrm>
          <a:prstGeom prst="ellipse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56"/>
          <p:cNvSpPr/>
          <p:nvPr/>
        </p:nvSpPr>
        <p:spPr>
          <a:xfrm>
            <a:off x="5965178" y="992855"/>
            <a:ext cx="679076" cy="658906"/>
          </a:xfrm>
          <a:prstGeom prst="ellipse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56"/>
          <p:cNvSpPr/>
          <p:nvPr/>
        </p:nvSpPr>
        <p:spPr>
          <a:xfrm>
            <a:off x="5037045" y="1352475"/>
            <a:ext cx="679076" cy="658906"/>
          </a:xfrm>
          <a:prstGeom prst="ellipse">
            <a:avLst/>
          </a:prstGeom>
          <a:noFill/>
          <a:ln w="254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3375" y="-131825"/>
            <a:ext cx="2519223" cy="1728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1221FD46-F77F-CEC3-5662-B64075840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95" y="0"/>
            <a:ext cx="7883570" cy="1631095"/>
          </a:xfrm>
        </p:spPr>
        <p:txBody>
          <a:bodyPr>
            <a:normAutofit fontScale="90000"/>
          </a:bodyPr>
          <a:lstStyle/>
          <a:p>
            <a:r>
              <a:rPr lang="pt-BR" sz="4400" b="1" dirty="0">
                <a:solidFill>
                  <a:srgbClr val="9933FF"/>
                </a:solidFill>
                <a:latin typeface="Raleway Black" pitchFamily="2" charset="0"/>
              </a:rPr>
              <a:t>Ilha do Trabalho Atribuído</a:t>
            </a:r>
            <a:br>
              <a:rPr lang="pt-BR" sz="4400" b="0" i="0" u="none" strike="noStrike" cap="none" dirty="0">
                <a:solidFill>
                  <a:srgbClr val="FF6C00"/>
                </a:solidFill>
                <a:latin typeface="Raleway Black"/>
                <a:ea typeface="Raleway Black"/>
                <a:cs typeface="Raleway Black"/>
                <a:sym typeface="Raleway Black"/>
              </a:rPr>
            </a:br>
            <a:r>
              <a:rPr lang="pt-BR" sz="3600" b="1" dirty="0">
                <a:solidFill>
                  <a:srgbClr val="FF6600"/>
                </a:solidFill>
                <a:latin typeface="Raleway Black" pitchFamily="2" charset="0"/>
              </a:rPr>
              <a:t>Atribuição de atividades/jogos</a:t>
            </a:r>
            <a:br>
              <a:rPr lang="pt-BR" sz="4400" b="1" dirty="0">
                <a:solidFill>
                  <a:srgbClr val="FF6600"/>
                </a:solidFill>
                <a:latin typeface="Raleway Black" pitchFamily="2" charset="0"/>
              </a:rPr>
            </a:br>
            <a:br>
              <a:rPr lang="pt-BR" sz="4400" b="1" dirty="0">
                <a:solidFill>
                  <a:srgbClr val="FF6600"/>
                </a:solidFill>
                <a:latin typeface="Raleway Black" pitchFamily="2" charset="0"/>
              </a:rPr>
            </a:b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EFE2BD3-E86B-F479-369A-9ECD3563F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6462" y="2409825"/>
            <a:ext cx="5019675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248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oogle Shape;421;p18"/>
          <p:cNvGrpSpPr/>
          <p:nvPr/>
        </p:nvGrpSpPr>
        <p:grpSpPr>
          <a:xfrm>
            <a:off x="0" y="0"/>
            <a:ext cx="9143999" cy="5143498"/>
            <a:chOff x="0" y="0"/>
            <a:chExt cx="9143999" cy="5143498"/>
          </a:xfrm>
        </p:grpSpPr>
        <p:pic>
          <p:nvPicPr>
            <p:cNvPr id="422" name="Google Shape;422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60359" y="4632959"/>
              <a:ext cx="848359" cy="2717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3" name="Google Shape;423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9143999" cy="51434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" name="Google Shape;424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181340" y="4706620"/>
              <a:ext cx="810259" cy="2565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5" name="Google Shape;425;p18"/>
          <p:cNvSpPr txBox="1">
            <a:spLocks noGrp="1"/>
          </p:cNvSpPr>
          <p:nvPr>
            <p:ph type="title"/>
          </p:nvPr>
        </p:nvSpPr>
        <p:spPr>
          <a:xfrm>
            <a:off x="3328146" y="342610"/>
            <a:ext cx="5607423" cy="4231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pt-BR" sz="2500" dirty="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</a:br>
            <a:r>
              <a:rPr lang="pt-BR" sz="2500" dirty="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ILHA DO TRABALHO ATRIBUÍDO</a:t>
            </a:r>
            <a:endParaRPr sz="2500" dirty="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500" dirty="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2500" b="1" dirty="0">
                <a:solidFill>
                  <a:schemeClr val="lt1"/>
                </a:solidFill>
                <a:latin typeface="Raleway Black" pitchFamily="2" charset="0"/>
                <a:ea typeface="Raleway"/>
                <a:cs typeface="Raleway"/>
                <a:sym typeface="Raleway"/>
              </a:rPr>
              <a:t>Indicação: </a:t>
            </a:r>
            <a:r>
              <a:rPr lang="pt-BR" sz="2500" b="1" u="sng" dirty="0">
                <a:solidFill>
                  <a:schemeClr val="lt1"/>
                </a:solidFill>
                <a:latin typeface="Raleway Black" pitchFamily="2" charset="0"/>
                <a:ea typeface="Raleway"/>
                <a:cs typeface="Raleway"/>
                <a:sym typeface="Raleway"/>
              </a:rPr>
              <a:t>ALUNOS ELEGÍVEIS À EDUCAÇÃO ESPECIAL </a:t>
            </a:r>
            <a:r>
              <a:rPr lang="pt-BR" sz="2500" b="1" dirty="0">
                <a:solidFill>
                  <a:schemeClr val="lt1"/>
                </a:solidFill>
                <a:latin typeface="Raleway Black" pitchFamily="2" charset="0"/>
                <a:ea typeface="Raleway"/>
                <a:cs typeface="Raleway"/>
                <a:sym typeface="Raleway"/>
              </a:rPr>
              <a:t>e </a:t>
            </a:r>
            <a:r>
              <a:rPr lang="pt-BR" sz="2500" b="1" u="sng" dirty="0">
                <a:solidFill>
                  <a:schemeClr val="lt1"/>
                </a:solidFill>
                <a:latin typeface="Raleway Black" pitchFamily="2" charset="0"/>
                <a:ea typeface="Raleway"/>
                <a:cs typeface="Raleway"/>
                <a:sym typeface="Raleway"/>
              </a:rPr>
              <a:t>alunos que cumprirem a meta da semana </a:t>
            </a:r>
            <a:r>
              <a:rPr lang="pt-BR" sz="2500" b="1" dirty="0">
                <a:solidFill>
                  <a:schemeClr val="lt1"/>
                </a:solidFill>
                <a:latin typeface="Raleway Black" pitchFamily="2" charset="0"/>
                <a:ea typeface="Raleway"/>
                <a:cs typeface="Raleway"/>
                <a:sym typeface="Raleway"/>
              </a:rPr>
              <a:t>e necessitem de mais jogos.</a:t>
            </a:r>
            <a:endParaRPr sz="2500" b="1" u="sng" dirty="0">
              <a:solidFill>
                <a:schemeClr val="lt1"/>
              </a:solidFill>
              <a:latin typeface="Raleway Black" pitchFamily="2" charset="0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500" dirty="0">
              <a:solidFill>
                <a:schemeClr val="lt1"/>
              </a:solidFill>
              <a:latin typeface="Raleway Black" pitchFamily="2" charset="0"/>
              <a:ea typeface="Raleway"/>
              <a:cs typeface="Raleway"/>
              <a:sym typeface="Raleway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2500" b="0" dirty="0">
                <a:solidFill>
                  <a:schemeClr val="lt1"/>
                </a:solidFill>
                <a:latin typeface="Raleway Black" pitchFamily="2" charset="0"/>
                <a:ea typeface="Raleway"/>
                <a:cs typeface="Raleway"/>
                <a:sym typeface="Raleway"/>
              </a:rPr>
              <a:t>Protagonismo/ Autonomia</a:t>
            </a:r>
            <a:br>
              <a:rPr lang="pt-BR" sz="2500" b="0" dirty="0">
                <a:solidFill>
                  <a:schemeClr val="lt1"/>
                </a:solidFill>
                <a:latin typeface="Raleway Black" pitchFamily="2" charset="0"/>
                <a:ea typeface="Raleway"/>
                <a:cs typeface="Raleway"/>
                <a:sym typeface="Raleway"/>
              </a:rPr>
            </a:br>
            <a:r>
              <a:rPr lang="pt-BR" sz="2500" b="0" dirty="0">
                <a:solidFill>
                  <a:schemeClr val="lt1"/>
                </a:solidFill>
                <a:latin typeface="Raleway Black" pitchFamily="2" charset="0"/>
                <a:ea typeface="Raleway"/>
                <a:cs typeface="Raleway"/>
                <a:sym typeface="Raleway"/>
              </a:rPr>
              <a:t>Curiosidade/Interesse/</a:t>
            </a:r>
            <a:br>
              <a:rPr lang="pt-BR" sz="2500" b="0" dirty="0">
                <a:solidFill>
                  <a:schemeClr val="lt1"/>
                </a:solidFill>
                <a:latin typeface="Raleway Black" pitchFamily="2" charset="0"/>
                <a:ea typeface="Raleway"/>
                <a:cs typeface="Raleway"/>
                <a:sym typeface="Raleway"/>
              </a:rPr>
            </a:br>
            <a:r>
              <a:rPr lang="pt-BR" sz="2500" b="0" dirty="0">
                <a:solidFill>
                  <a:schemeClr val="lt1"/>
                </a:solidFill>
                <a:latin typeface="Raleway Black" pitchFamily="2" charset="0"/>
                <a:ea typeface="Raleway"/>
                <a:cs typeface="Raleway"/>
                <a:sym typeface="Raleway"/>
              </a:rPr>
              <a:t>Engajamento/Estratégias</a:t>
            </a:r>
            <a:endParaRPr sz="2500" b="0" dirty="0">
              <a:latin typeface="Raleway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4572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g1f4b5235318_0_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3375" y="-131825"/>
            <a:ext cx="2519223" cy="172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g1f4b5235318_0_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075" y="854550"/>
            <a:ext cx="8055702" cy="3940625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g1f4b5235318_0_17"/>
          <p:cNvSpPr/>
          <p:nvPr/>
        </p:nvSpPr>
        <p:spPr>
          <a:xfrm>
            <a:off x="3150125" y="283725"/>
            <a:ext cx="167400" cy="523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3300"/>
          </a:solidFill>
          <a:ln w="9525" cap="flat" cmpd="sng">
            <a:solidFill>
              <a:srgbClr val="3333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g1f4b5235318_0_17"/>
          <p:cNvSpPr/>
          <p:nvPr/>
        </p:nvSpPr>
        <p:spPr>
          <a:xfrm>
            <a:off x="2655425" y="1447750"/>
            <a:ext cx="1026000" cy="2910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33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76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" grpId="0" animBg="1"/>
      <p:bldP spid="36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g1f4b5235318_0_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3375" y="-131825"/>
            <a:ext cx="2519223" cy="172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g1f4b5235318_0_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870825"/>
            <a:ext cx="8078073" cy="4000524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g1f4b5235318_0_26"/>
          <p:cNvSpPr txBox="1"/>
          <p:nvPr/>
        </p:nvSpPr>
        <p:spPr>
          <a:xfrm>
            <a:off x="81650" y="70750"/>
            <a:ext cx="5519100" cy="534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FF6600"/>
                </a:solidFill>
                <a:latin typeface="Raleway Black" pitchFamily="2" charset="0"/>
              </a:rPr>
              <a:t>Encontrando a atividade/jogo</a:t>
            </a:r>
            <a:endParaRPr sz="2000" b="1" dirty="0">
              <a:solidFill>
                <a:srgbClr val="FF6600"/>
              </a:solidFill>
              <a:latin typeface="Raleway Black" pitchFamily="2" charset="0"/>
            </a:endParaRPr>
          </a:p>
        </p:txBody>
      </p:sp>
      <p:sp>
        <p:nvSpPr>
          <p:cNvPr id="374" name="Google Shape;374;g1f4b5235318_0_26"/>
          <p:cNvSpPr/>
          <p:nvPr/>
        </p:nvSpPr>
        <p:spPr>
          <a:xfrm>
            <a:off x="1942450" y="2371675"/>
            <a:ext cx="989400" cy="291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33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473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g1f4b5235318_0_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3375" y="-131825"/>
            <a:ext cx="2519223" cy="172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g1f4b5235318_0_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750" y="746025"/>
            <a:ext cx="7701624" cy="433215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g1f4b5235318_0_22"/>
          <p:cNvSpPr txBox="1"/>
          <p:nvPr/>
        </p:nvSpPr>
        <p:spPr>
          <a:xfrm>
            <a:off x="195949" y="119750"/>
            <a:ext cx="6736009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FF6600"/>
                </a:solidFill>
                <a:latin typeface="Raleway Black" pitchFamily="2" charset="0"/>
              </a:rPr>
              <a:t>A escolha do conteúdo a ser atribuído</a:t>
            </a:r>
            <a:endParaRPr sz="2400" b="1" dirty="0">
              <a:solidFill>
                <a:srgbClr val="FF6600"/>
              </a:solidFill>
              <a:latin typeface="Raleway Black" pitchFamily="2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5EAE248-5955-49F6-8012-96A095A3D691}"/>
              </a:ext>
            </a:extLst>
          </p:cNvPr>
          <p:cNvSpPr/>
          <p:nvPr/>
        </p:nvSpPr>
        <p:spPr>
          <a:xfrm>
            <a:off x="591671" y="3086100"/>
            <a:ext cx="1707776" cy="329453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963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g1f4b5235318_0_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3375" y="-131825"/>
            <a:ext cx="2519223" cy="172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g1f4b5235318_0_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399" y="1244813"/>
            <a:ext cx="8653503" cy="3746288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g1f4b5235318_0_40"/>
          <p:cNvSpPr/>
          <p:nvPr/>
        </p:nvSpPr>
        <p:spPr>
          <a:xfrm>
            <a:off x="7122150" y="3277901"/>
            <a:ext cx="1551000" cy="538800"/>
          </a:xfrm>
          <a:prstGeom prst="rect">
            <a:avLst/>
          </a:prstGeom>
          <a:noFill/>
          <a:ln w="1524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g1f4b5235318_0_40"/>
          <p:cNvSpPr txBox="1"/>
          <p:nvPr/>
        </p:nvSpPr>
        <p:spPr>
          <a:xfrm>
            <a:off x="0" y="51113"/>
            <a:ext cx="5862000" cy="101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FF6600"/>
                </a:solidFill>
                <a:latin typeface="Raleway Black" pitchFamily="2" charset="0"/>
              </a:rPr>
              <a:t>Exemplo de atividade atribuída: Ilha do Trabalho Atribuído</a:t>
            </a:r>
            <a:endParaRPr sz="2800" b="1" dirty="0">
              <a:solidFill>
                <a:srgbClr val="FF6600"/>
              </a:solidFill>
              <a:latin typeface="Raleway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09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g1f4b5235318_0_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3375" y="-131825"/>
            <a:ext cx="2519223" cy="1728025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g1f4b5235318_0_40"/>
          <p:cNvSpPr txBox="1"/>
          <p:nvPr/>
        </p:nvSpPr>
        <p:spPr>
          <a:xfrm>
            <a:off x="163275" y="234049"/>
            <a:ext cx="5862000" cy="101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FF6600"/>
                </a:solidFill>
                <a:latin typeface="Raleway Black" pitchFamily="2" charset="0"/>
              </a:rPr>
              <a:t>Visualização dos Professores</a:t>
            </a:r>
            <a:endParaRPr sz="2800" b="1" dirty="0">
              <a:solidFill>
                <a:srgbClr val="FF6600"/>
              </a:solidFill>
              <a:latin typeface="Raleway Black" pitchFamily="2" charset="0"/>
            </a:endParaRPr>
          </a:p>
        </p:txBody>
      </p:sp>
      <p:pic>
        <p:nvPicPr>
          <p:cNvPr id="2" name="Google Shape;667;g1f3ee823b8e_0_37">
            <a:extLst>
              <a:ext uri="{FF2B5EF4-FFF2-40B4-BE49-F238E27FC236}">
                <a16:creationId xmlns:a16="http://schemas.microsoft.com/office/drawing/2014/main" id="{926F9028-5360-3FFB-E5A6-3F918E6E0D2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4334" y="846914"/>
            <a:ext cx="8024539" cy="42965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F8380BA4-595E-C209-894C-576155781D27}"/>
              </a:ext>
            </a:extLst>
          </p:cNvPr>
          <p:cNvSpPr/>
          <p:nvPr/>
        </p:nvSpPr>
        <p:spPr>
          <a:xfrm>
            <a:off x="163275" y="748145"/>
            <a:ext cx="931234" cy="374073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897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g1f4b5235318_0_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3375" y="-131825"/>
            <a:ext cx="2519223" cy="17280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2">
            <a:extLst>
              <a:ext uri="{FF2B5EF4-FFF2-40B4-BE49-F238E27FC236}">
                <a16:creationId xmlns:a16="http://schemas.microsoft.com/office/drawing/2014/main" id="{E565DCF2-3591-9FB6-0B07-502197C30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72" y="248770"/>
            <a:ext cx="7883570" cy="672353"/>
          </a:xfrm>
        </p:spPr>
        <p:txBody>
          <a:bodyPr>
            <a:normAutofit fontScale="90000"/>
          </a:bodyPr>
          <a:lstStyle/>
          <a:p>
            <a:r>
              <a:rPr lang="pt-BR" sz="4400" b="1" dirty="0">
                <a:solidFill>
                  <a:srgbClr val="00B050"/>
                </a:solidFill>
                <a:latin typeface="Raleway Black" pitchFamily="2" charset="0"/>
              </a:rPr>
              <a:t>Ilha “Zona de Treinamento”</a:t>
            </a:r>
            <a:br>
              <a:rPr lang="pt-BR" sz="4400" b="1" dirty="0">
                <a:solidFill>
                  <a:srgbClr val="FF6600"/>
                </a:solidFill>
                <a:latin typeface="Raleway Black" pitchFamily="2" charset="0"/>
              </a:rPr>
            </a:br>
            <a:br>
              <a:rPr lang="pt-BR" sz="4400" b="1" dirty="0">
                <a:solidFill>
                  <a:srgbClr val="FF6600"/>
                </a:solidFill>
                <a:latin typeface="Raleway Black" pitchFamily="2" charset="0"/>
              </a:rPr>
            </a:b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C9617A1-8E7B-1B3F-8158-ECBF5F990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428" y="1790740"/>
            <a:ext cx="4083143" cy="325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420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57"/>
          <p:cNvSpPr txBox="1"/>
          <p:nvPr/>
        </p:nvSpPr>
        <p:spPr>
          <a:xfrm>
            <a:off x="1560247" y="691969"/>
            <a:ext cx="5796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57"/>
          <p:cNvSpPr txBox="1"/>
          <p:nvPr/>
        </p:nvSpPr>
        <p:spPr>
          <a:xfrm>
            <a:off x="30563" y="157122"/>
            <a:ext cx="9096934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0" u="none" strike="noStrike" cap="none" dirty="0">
                <a:solidFill>
                  <a:srgbClr val="00B050"/>
                </a:solidFill>
                <a:latin typeface="Raleway Black" pitchFamily="2" charset="0"/>
                <a:sym typeface="Arial"/>
              </a:rPr>
              <a:t>ZONA DE TREINAMENTO </a:t>
            </a:r>
            <a:r>
              <a:rPr lang="pt-BR" sz="2800" b="1" i="0" u="none" strike="noStrike" cap="none" dirty="0">
                <a:solidFill>
                  <a:schemeClr val="dk1"/>
                </a:solidFill>
                <a:latin typeface="Raleway Black" pitchFamily="2" charset="0"/>
                <a:sym typeface="Arial"/>
              </a:rPr>
              <a:t>– </a:t>
            </a:r>
            <a:r>
              <a:rPr lang="pt-BR" sz="2000" b="1" i="0" u="none" strike="noStrike" cap="none" dirty="0">
                <a:solidFill>
                  <a:schemeClr val="dk1"/>
                </a:solidFill>
                <a:latin typeface="Raleway Black" pitchFamily="2" charset="0"/>
                <a:sym typeface="Arial"/>
              </a:rPr>
              <a:t>tarefas extras ou “Lição de Casa”</a:t>
            </a:r>
            <a:endParaRPr sz="2000" b="1" i="0" u="none" strike="noStrike" cap="none" dirty="0">
              <a:solidFill>
                <a:schemeClr val="dk1"/>
              </a:solidFill>
              <a:latin typeface="Raleway Black" pitchFamily="2" charset="0"/>
              <a:sym typeface="Arial"/>
            </a:endParaRPr>
          </a:p>
        </p:txBody>
      </p:sp>
      <p:sp>
        <p:nvSpPr>
          <p:cNvPr id="477" name="Google Shape;477;p57"/>
          <p:cNvSpPr txBox="1"/>
          <p:nvPr/>
        </p:nvSpPr>
        <p:spPr>
          <a:xfrm>
            <a:off x="139446" y="691969"/>
            <a:ext cx="3234135" cy="4062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212B37"/>
                </a:solidFill>
                <a:latin typeface="Raleway Black" pitchFamily="2" charset="0"/>
                <a:sym typeface="Arial"/>
              </a:rPr>
              <a:t>A Zona de Treinamento oferece uma maneira simples de navegar, praticar e reforçar </a:t>
            </a:r>
            <a:r>
              <a:rPr lang="pt-BR" sz="1800" b="1" i="0" u="none" strike="noStrike" cap="none" dirty="0">
                <a:solidFill>
                  <a:srgbClr val="212B37"/>
                </a:solidFill>
                <a:latin typeface="Raleway Black" pitchFamily="2" charset="0"/>
                <a:sym typeface="Arial"/>
              </a:rPr>
              <a:t>habilidades específicas, com </a:t>
            </a:r>
            <a:r>
              <a:rPr lang="pt-BR" sz="1800" b="1" i="1" u="none" strike="noStrike" cap="none" dirty="0">
                <a:solidFill>
                  <a:srgbClr val="212B37"/>
                </a:solidFill>
                <a:latin typeface="Raleway Black" pitchFamily="2" charset="0"/>
                <a:sym typeface="Arial"/>
              </a:rPr>
              <a:t>feedbac</a:t>
            </a:r>
            <a:r>
              <a:rPr lang="pt-BR" sz="1800" b="1" i="0" u="none" strike="noStrike" cap="none" dirty="0">
                <a:solidFill>
                  <a:srgbClr val="212B37"/>
                </a:solidFill>
                <a:latin typeface="Raleway Black" pitchFamily="2" charset="0"/>
                <a:sym typeface="Arial"/>
              </a:rPr>
              <a:t>k </a:t>
            </a:r>
            <a:r>
              <a:rPr lang="pt-BR" sz="1800" b="0" i="0" u="none" strike="noStrike" cap="none" dirty="0">
                <a:solidFill>
                  <a:srgbClr val="212B37"/>
                </a:solidFill>
                <a:latin typeface="Raleway Black" pitchFamily="2" charset="0"/>
                <a:sym typeface="Arial"/>
              </a:rPr>
              <a:t>imediato da pontuação geral por habilidade a ser desenvolvida, </a:t>
            </a:r>
            <a:r>
              <a:rPr lang="pt-BR" sz="1800" dirty="0">
                <a:solidFill>
                  <a:schemeClr val="dk1"/>
                </a:solidFill>
                <a:latin typeface="Raleway Black" pitchFamily="2" charset="0"/>
                <a:sym typeface="Raleway"/>
              </a:rPr>
              <a:t>p</a:t>
            </a:r>
            <a:r>
              <a:rPr lang="pt-BR" sz="1800" b="0" i="0" u="none" strike="noStrike" cap="none" dirty="0">
                <a:solidFill>
                  <a:schemeClr val="dk1"/>
                </a:solidFill>
                <a:latin typeface="Raleway Black" pitchFamily="2" charset="0"/>
                <a:ea typeface="Raleway"/>
                <a:cs typeface="Raleway"/>
                <a:sym typeface="Raleway"/>
              </a:rPr>
              <a:t>roporcionando um momento de </a:t>
            </a:r>
            <a:r>
              <a:rPr lang="pt-BR" sz="1800" b="1" i="0" u="none" strike="noStrike" cap="none" dirty="0">
                <a:solidFill>
                  <a:schemeClr val="dk1"/>
                </a:solidFill>
                <a:latin typeface="Raleway Black" pitchFamily="2" charset="0"/>
                <a:ea typeface="Raleway"/>
                <a:cs typeface="Raleway"/>
                <a:sym typeface="Raleway"/>
              </a:rPr>
              <a:t>aprendizagem individualizada </a:t>
            </a:r>
            <a:r>
              <a:rPr lang="pt-BR" sz="1800" b="0" i="0" u="none" strike="noStrike" cap="none" dirty="0">
                <a:solidFill>
                  <a:schemeClr val="dk1"/>
                </a:solidFill>
                <a:latin typeface="Raleway Black" pitchFamily="2" charset="0"/>
                <a:ea typeface="Raleway"/>
                <a:cs typeface="Raleway"/>
                <a:sym typeface="Raleway"/>
              </a:rPr>
              <a:t>e por </a:t>
            </a:r>
            <a:r>
              <a:rPr lang="pt-BR" sz="1800" b="1" i="0" u="none" strike="noStrike" cap="none" dirty="0">
                <a:solidFill>
                  <a:schemeClr val="dk1"/>
                </a:solidFill>
                <a:latin typeface="Raleway Black" pitchFamily="2" charset="0"/>
                <a:ea typeface="Raleway"/>
                <a:cs typeface="Raleway"/>
                <a:sym typeface="Raleway"/>
              </a:rPr>
              <a:t>níveis de proficiência</a:t>
            </a:r>
            <a:r>
              <a:rPr lang="pt-BR" sz="1800" dirty="0">
                <a:solidFill>
                  <a:srgbClr val="212B37"/>
                </a:solidFill>
                <a:latin typeface="Raleway Black" pitchFamily="2" charset="0"/>
                <a:ea typeface="Raleway"/>
              </a:rPr>
              <a:t>.</a:t>
            </a:r>
            <a:endParaRPr sz="1800" b="0" i="0" u="none" strike="noStrike" cap="none" dirty="0">
              <a:solidFill>
                <a:srgbClr val="212B37"/>
              </a:solidFill>
              <a:latin typeface="Raleway Black" pitchFamily="2" charset="0"/>
              <a:sym typeface="Arial"/>
            </a:endParaRPr>
          </a:p>
        </p:txBody>
      </p:sp>
      <p:pic>
        <p:nvPicPr>
          <p:cNvPr id="478" name="Google Shape;478;p57"/>
          <p:cNvPicPr preferRelativeResize="0"/>
          <p:nvPr/>
        </p:nvPicPr>
        <p:blipFill rotWithShape="1">
          <a:blip r:embed="rId3">
            <a:alphaModFix/>
          </a:blip>
          <a:srcRect l="3335" t="7949" r="4785" b="-183"/>
          <a:stretch/>
        </p:blipFill>
        <p:spPr>
          <a:xfrm>
            <a:off x="3427450" y="1290575"/>
            <a:ext cx="5204174" cy="29553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ashDot"/>
            <a:round/>
            <a:headEnd type="none" w="sm" len="sm"/>
            <a:tailEnd type="none" w="sm" len="sm"/>
          </a:ln>
        </p:spPr>
      </p:pic>
      <p:cxnSp>
        <p:nvCxnSpPr>
          <p:cNvPr id="479" name="Google Shape;479;p57"/>
          <p:cNvCxnSpPr>
            <a:cxnSpLocks/>
          </p:cNvCxnSpPr>
          <p:nvPr/>
        </p:nvCxnSpPr>
        <p:spPr>
          <a:xfrm>
            <a:off x="338010" y="2168528"/>
            <a:ext cx="2867891" cy="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3375" y="-131825"/>
            <a:ext cx="2519223" cy="17280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6"/>
          <p:cNvSpPr txBox="1"/>
          <p:nvPr/>
        </p:nvSpPr>
        <p:spPr>
          <a:xfrm>
            <a:off x="3254187" y="588809"/>
            <a:ext cx="4881283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pt-BR" sz="2000" b="0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 </a:t>
            </a:r>
            <a:r>
              <a:rPr lang="pt-BR" sz="2000" b="0" i="0" u="none" strike="noStrike" cap="none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Matific</a:t>
            </a:r>
            <a:r>
              <a:rPr lang="pt-BR" sz="2000" b="0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é uma </a:t>
            </a:r>
            <a:r>
              <a:rPr lang="pt-BR" sz="2000" b="1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Plataforma de Jogos e Aprendizagem Matemática </a:t>
            </a:r>
            <a:r>
              <a:rPr lang="pt-BR" sz="2000" dirty="0">
                <a:latin typeface="Raleway"/>
                <a:ea typeface="Raleway"/>
                <a:cs typeface="Raleway"/>
                <a:sym typeface="Raleway"/>
              </a:rPr>
              <a:t>d</a:t>
            </a:r>
            <a:r>
              <a:rPr lang="pt-BR" sz="2000" b="0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esenvolvida por Especialistas de Educação. </a:t>
            </a:r>
            <a:endParaRPr sz="2000" b="0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24" name="Google Shape;12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41795" y="1761565"/>
            <a:ext cx="4202206" cy="3356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94829" y="2239842"/>
            <a:ext cx="2783542" cy="1892458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6"/>
          <p:cNvSpPr txBox="1"/>
          <p:nvPr/>
        </p:nvSpPr>
        <p:spPr>
          <a:xfrm>
            <a:off x="0" y="0"/>
            <a:ext cx="4684900" cy="66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pt-BR" sz="3100" b="0" i="0" u="none" strike="noStrike" cap="none" dirty="0">
                <a:solidFill>
                  <a:srgbClr val="FF6C00"/>
                </a:solidFill>
                <a:latin typeface="Raleway Black"/>
                <a:ea typeface="Raleway Black"/>
                <a:cs typeface="Raleway Black"/>
                <a:sym typeface="Raleway Black"/>
              </a:rPr>
              <a:t>O QUE É A MATIFIC?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32;p7">
            <a:extLst>
              <a:ext uri="{FF2B5EF4-FFF2-40B4-BE49-F238E27FC236}">
                <a16:creationId xmlns:a16="http://schemas.microsoft.com/office/drawing/2014/main" id="{20FD6C10-4789-42A2-98DF-A6149467079C}"/>
              </a:ext>
            </a:extLst>
          </p:cNvPr>
          <p:cNvSpPr txBox="1"/>
          <p:nvPr/>
        </p:nvSpPr>
        <p:spPr>
          <a:xfrm>
            <a:off x="0" y="3394128"/>
            <a:ext cx="4941795" cy="17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1" i="0" u="none" strike="noStrike" cap="none" dirty="0">
                <a:solidFill>
                  <a:srgbClr val="212B37"/>
                </a:solidFill>
                <a:latin typeface="Raleway"/>
                <a:ea typeface="Raleway"/>
                <a:cs typeface="Raleway"/>
                <a:sym typeface="Raleway"/>
              </a:rPr>
              <a:t>Jogos interativos projetados para </a:t>
            </a:r>
            <a:r>
              <a:rPr lang="pt-BR" sz="2000" b="1" i="0" u="sng" strike="noStrike" cap="none" dirty="0">
                <a:solidFill>
                  <a:srgbClr val="212B37"/>
                </a:solidFill>
                <a:latin typeface="Raleway"/>
                <a:ea typeface="Raleway"/>
                <a:cs typeface="Raleway"/>
                <a:sym typeface="Raleway"/>
              </a:rPr>
              <a:t>apoiar</a:t>
            </a:r>
            <a:r>
              <a:rPr lang="pt-BR" sz="2000" b="1" i="0" u="none" strike="noStrike" cap="none" dirty="0">
                <a:solidFill>
                  <a:srgbClr val="212B37"/>
                </a:solidFill>
                <a:latin typeface="Raleway"/>
                <a:ea typeface="Raleway"/>
                <a:cs typeface="Raleway"/>
                <a:sym typeface="Raleway"/>
              </a:rPr>
              <a:t> o ensino e a aprendizagem de matemática dos estudantes,  oferecendo uma  experiência </a:t>
            </a:r>
            <a:r>
              <a:rPr lang="pt-BR" sz="2000" b="1" i="0" u="none" strike="noStrike" cap="none" dirty="0" err="1">
                <a:solidFill>
                  <a:srgbClr val="212B37"/>
                </a:solidFill>
                <a:latin typeface="Raleway"/>
                <a:ea typeface="Raleway"/>
                <a:cs typeface="Raleway"/>
                <a:sym typeface="Raleway"/>
              </a:rPr>
              <a:t>gamificada</a:t>
            </a:r>
            <a:r>
              <a:rPr lang="pt-BR" sz="2000" b="1" i="0" u="none" strike="noStrike" cap="none" dirty="0">
                <a:solidFill>
                  <a:srgbClr val="212B37"/>
                </a:solidFill>
                <a:latin typeface="Raleway"/>
                <a:ea typeface="Raleway"/>
                <a:cs typeface="Raleway"/>
                <a:sym typeface="Raleway"/>
              </a:rPr>
              <a:t> e  otimizando as aulas para o  professor. </a:t>
            </a:r>
            <a:endParaRPr sz="2000" b="1" i="0" u="none" strike="noStrike" cap="non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" name="Google Shape;133;p7">
            <a:extLst>
              <a:ext uri="{FF2B5EF4-FFF2-40B4-BE49-F238E27FC236}">
                <a16:creationId xmlns:a16="http://schemas.microsoft.com/office/drawing/2014/main" id="{21530076-A4D8-08E8-1170-A88DD4D5BDC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4629" y="1548156"/>
            <a:ext cx="3477472" cy="1918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57"/>
          <p:cNvSpPr txBox="1"/>
          <p:nvPr/>
        </p:nvSpPr>
        <p:spPr>
          <a:xfrm>
            <a:off x="1560247" y="691969"/>
            <a:ext cx="5796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57"/>
          <p:cNvSpPr txBox="1"/>
          <p:nvPr/>
        </p:nvSpPr>
        <p:spPr>
          <a:xfrm>
            <a:off x="30563" y="157122"/>
            <a:ext cx="9096934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0" u="none" strike="noStrike" cap="none" dirty="0">
                <a:solidFill>
                  <a:srgbClr val="00B050"/>
                </a:solidFill>
                <a:latin typeface="Raleway Black" pitchFamily="2" charset="0"/>
                <a:sym typeface="Arial"/>
              </a:rPr>
              <a:t>ZONA DE TREINAMENTO </a:t>
            </a:r>
            <a:r>
              <a:rPr lang="pt-BR" sz="2800" b="1" i="0" u="none" strike="noStrike" cap="none" dirty="0">
                <a:solidFill>
                  <a:schemeClr val="dk1"/>
                </a:solidFill>
                <a:latin typeface="Raleway Black" pitchFamily="2" charset="0"/>
                <a:sym typeface="Arial"/>
              </a:rPr>
              <a:t>– </a:t>
            </a:r>
            <a:r>
              <a:rPr lang="pt-BR" sz="2000" b="1" i="0" u="none" strike="noStrike" cap="none" dirty="0">
                <a:solidFill>
                  <a:schemeClr val="dk1"/>
                </a:solidFill>
                <a:latin typeface="Raleway Black" pitchFamily="2" charset="0"/>
                <a:sym typeface="Arial"/>
              </a:rPr>
              <a:t>tarefas extras ou “Lição de Casa”</a:t>
            </a:r>
            <a:endParaRPr sz="2000" b="1" i="0" u="none" strike="noStrike" cap="none" dirty="0">
              <a:solidFill>
                <a:schemeClr val="dk1"/>
              </a:solidFill>
              <a:latin typeface="Raleway Black" pitchFamily="2" charset="0"/>
              <a:sym typeface="Arial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94091C2-F21E-D2D6-6716-4347A9BD2BC9}"/>
              </a:ext>
            </a:extLst>
          </p:cNvPr>
          <p:cNvSpPr txBox="1"/>
          <p:nvPr/>
        </p:nvSpPr>
        <p:spPr>
          <a:xfrm>
            <a:off x="30563" y="1465881"/>
            <a:ext cx="4742328" cy="2934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Char char="➔"/>
            </a:pPr>
            <a:r>
              <a:rPr lang="pt-BR" sz="1800" i="0" u="none" strike="noStrike" cap="none" dirty="0">
                <a:solidFill>
                  <a:schemeClr val="dk1"/>
                </a:solidFill>
                <a:latin typeface="Raleway" panose="020B0503030101060003" pitchFamily="34" charset="0"/>
                <a:ea typeface="Raleway"/>
                <a:cs typeface="Raleway"/>
                <a:sym typeface="Raleway"/>
              </a:rPr>
              <a:t>Alunos podem ajustar o nível de dificuldade conforme sua proficiência</a:t>
            </a:r>
            <a:r>
              <a:rPr lang="pt-BR" sz="1800" dirty="0">
                <a:solidFill>
                  <a:schemeClr val="dk1"/>
                </a:solidFill>
                <a:latin typeface="Raleway" panose="020B0503030101060003" pitchFamily="34" charset="0"/>
                <a:ea typeface="Raleway"/>
                <a:cs typeface="Raleway"/>
                <a:sym typeface="Raleway"/>
              </a:rPr>
              <a:t>,</a:t>
            </a:r>
            <a:r>
              <a:rPr lang="pt-BR" sz="1800" i="0" u="none" strike="noStrike" cap="none" dirty="0">
                <a:solidFill>
                  <a:schemeClr val="dk1"/>
                </a:solidFill>
                <a:latin typeface="Raleway" panose="020B0503030101060003" pitchFamily="34" charset="0"/>
                <a:ea typeface="Raleway"/>
                <a:cs typeface="Raleway"/>
                <a:sym typeface="Raleway"/>
              </a:rPr>
              <a:t> indicado como na imagem. São 3 níveis: “</a:t>
            </a:r>
            <a:r>
              <a:rPr lang="pt-BR" sz="1800" b="1" i="0" u="none" strike="noStrike" cap="none" dirty="0">
                <a:solidFill>
                  <a:schemeClr val="dk1"/>
                </a:solidFill>
                <a:latin typeface="Raleway" panose="020B0503030101060003" pitchFamily="34" charset="0"/>
                <a:ea typeface="Raleway"/>
                <a:cs typeface="Raleway"/>
                <a:sym typeface="Raleway"/>
              </a:rPr>
              <a:t>No nível</a:t>
            </a:r>
            <a:r>
              <a:rPr lang="pt-BR" sz="1800" i="0" u="none" strike="noStrike" cap="none" dirty="0">
                <a:solidFill>
                  <a:schemeClr val="dk1"/>
                </a:solidFill>
                <a:latin typeface="Raleway" panose="020B0503030101060003" pitchFamily="34" charset="0"/>
                <a:ea typeface="Raleway"/>
                <a:cs typeface="Raleway"/>
                <a:sym typeface="Raleway"/>
              </a:rPr>
              <a:t>”, que aparece automaticamente na tela inicial da Zona de Treinamento, além de 1 </a:t>
            </a:r>
            <a:r>
              <a:rPr lang="pt-BR" sz="1800" b="1" i="0" u="none" strike="noStrike" cap="none" dirty="0">
                <a:solidFill>
                  <a:schemeClr val="dk1"/>
                </a:solidFill>
                <a:latin typeface="Raleway" panose="020B0503030101060003" pitchFamily="34" charset="0"/>
                <a:ea typeface="Raleway"/>
                <a:cs typeface="Raleway"/>
                <a:sym typeface="Raleway"/>
              </a:rPr>
              <a:t>nível mais fácil e 1 nível mais difícil. </a:t>
            </a: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Char char="➔"/>
            </a:pPr>
            <a:r>
              <a:rPr lang="pt-BR" sz="1800" i="0" u="none" strike="noStrike" cap="none" dirty="0">
                <a:solidFill>
                  <a:schemeClr val="dk1"/>
                </a:solidFill>
                <a:latin typeface="Raleway" panose="020B0503030101060003" pitchFamily="34" charset="0"/>
                <a:ea typeface="Raleway"/>
                <a:cs typeface="Raleway"/>
                <a:sym typeface="Raleway"/>
              </a:rPr>
              <a:t>Alunos devem priorizar jogos que nunca realizaram.</a:t>
            </a:r>
          </a:p>
        </p:txBody>
      </p:sp>
      <p:pic>
        <p:nvPicPr>
          <p:cNvPr id="4" name="Google Shape;407;g1f40767d4b8_1_14">
            <a:extLst>
              <a:ext uri="{FF2B5EF4-FFF2-40B4-BE49-F238E27FC236}">
                <a16:creationId xmlns:a16="http://schemas.microsoft.com/office/drawing/2014/main" id="{73114F57-AA5F-DD2A-A0BC-3DB7F7F8788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7582" y="772645"/>
            <a:ext cx="3927763" cy="40625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274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" name="Google Shape;756;g1f3ee823b8e_1_76"/>
          <p:cNvGrpSpPr/>
          <p:nvPr/>
        </p:nvGrpSpPr>
        <p:grpSpPr>
          <a:xfrm>
            <a:off x="0" y="0"/>
            <a:ext cx="9144000" cy="5143497"/>
            <a:chOff x="0" y="0"/>
            <a:chExt cx="9144000" cy="5143497"/>
          </a:xfrm>
        </p:grpSpPr>
        <p:pic>
          <p:nvPicPr>
            <p:cNvPr id="757" name="Google Shape;757;g1f3ee823b8e_1_7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9144000" cy="51434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8" name="Google Shape;758;g1f3ee823b8e_1_7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173719" y="4732020"/>
              <a:ext cx="810259" cy="25907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59" name="Google Shape;759;g1f3ee823b8e_1_76"/>
          <p:cNvSpPr txBox="1">
            <a:spLocks noGrp="1"/>
          </p:cNvSpPr>
          <p:nvPr>
            <p:ph type="title"/>
          </p:nvPr>
        </p:nvSpPr>
        <p:spPr>
          <a:xfrm>
            <a:off x="4146900" y="1968766"/>
            <a:ext cx="4356000" cy="23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3800" dirty="0">
                <a:solidFill>
                  <a:srgbClr val="FFFFFF"/>
                </a:solidFill>
                <a:latin typeface="Raleway Black" pitchFamily="2" charset="0"/>
                <a:ea typeface="Raleway"/>
                <a:cs typeface="Raleway"/>
                <a:sym typeface="Raleway"/>
              </a:rPr>
              <a:t>ARENA</a:t>
            </a:r>
            <a:endParaRPr sz="3800" dirty="0">
              <a:solidFill>
                <a:srgbClr val="FFFFFF"/>
              </a:solidFill>
              <a:latin typeface="Raleway Black" pitchFamily="2" charset="0"/>
              <a:ea typeface="Raleway"/>
              <a:cs typeface="Raleway"/>
              <a:sym typeface="Raleway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3800" dirty="0">
              <a:solidFill>
                <a:srgbClr val="FFFFFF"/>
              </a:solidFill>
              <a:latin typeface="Raleway Black" pitchFamily="2" charset="0"/>
              <a:ea typeface="Raleway"/>
              <a:cs typeface="Raleway"/>
              <a:sym typeface="Raleway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3800" dirty="0">
                <a:solidFill>
                  <a:srgbClr val="FFFFFF"/>
                </a:solidFill>
                <a:latin typeface="Raleway Black" pitchFamily="2" charset="0"/>
                <a:ea typeface="Raleway"/>
                <a:cs typeface="Raleway"/>
                <a:sym typeface="Raleway"/>
              </a:rPr>
              <a:t>ATRIBUÍDA PELO PROFESSOR</a:t>
            </a:r>
            <a:endParaRPr sz="3800" dirty="0">
              <a:solidFill>
                <a:srgbClr val="FFFFFF"/>
              </a:solidFill>
              <a:latin typeface="Raleway Black" pitchFamily="2" charset="0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" name="Google Shape;764;g1f3ee823b8e_1_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95250"/>
            <a:ext cx="9144000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g1f3ee823b8e_1_19"/>
          <p:cNvSpPr txBox="1">
            <a:spLocks noGrp="1"/>
          </p:cNvSpPr>
          <p:nvPr>
            <p:ph type="title"/>
          </p:nvPr>
        </p:nvSpPr>
        <p:spPr>
          <a:xfrm>
            <a:off x="1069451" y="-5600"/>
            <a:ext cx="2756237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dirty="0">
                <a:solidFill>
                  <a:srgbClr val="FF6D00"/>
                </a:solidFill>
                <a:latin typeface="Raleway Black" pitchFamily="2" charset="0"/>
                <a:ea typeface="Raleway"/>
                <a:cs typeface="Raleway"/>
                <a:sym typeface="Raleway"/>
              </a:rPr>
              <a:t>ARENA</a:t>
            </a:r>
            <a:r>
              <a:rPr lang="pt-BR" dirty="0">
                <a:solidFill>
                  <a:srgbClr val="FF6D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dirty="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767" name="Google Shape;767;g1f3ee823b8e_1_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2325" y="582825"/>
            <a:ext cx="7097100" cy="3787351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g1f3ee823b8e_1_19"/>
          <p:cNvSpPr txBox="1"/>
          <p:nvPr/>
        </p:nvSpPr>
        <p:spPr>
          <a:xfrm>
            <a:off x="840441" y="4401750"/>
            <a:ext cx="8228309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0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</a:t>
            </a:r>
            <a:r>
              <a:rPr lang="pt-BR" sz="1700" b="0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</a:t>
            </a:r>
            <a:r>
              <a:rPr lang="pt-BR" sz="1600" b="0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pt-BR" sz="1600" b="1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professores poderão</a:t>
            </a:r>
            <a:r>
              <a:rPr lang="pt-BR" sz="1600" b="0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iniciar uma atividade do </a:t>
            </a:r>
            <a:r>
              <a:rPr lang="pt-BR" sz="1600" b="0" i="0" u="none" strike="noStrike" cap="none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Matific</a:t>
            </a:r>
            <a:r>
              <a:rPr lang="pt-BR" sz="1600" b="0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Play e os </a:t>
            </a:r>
            <a:r>
              <a:rPr lang="pt-BR" sz="1600" b="1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alunos </a:t>
            </a:r>
            <a:r>
              <a:rPr lang="pt-BR" sz="1600" b="1" i="1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logados</a:t>
            </a:r>
            <a:r>
              <a:rPr lang="pt-BR" sz="1600" b="1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 serão notificados, instantaneamente</a:t>
            </a:r>
            <a:r>
              <a:rPr lang="pt-BR" sz="1600" b="0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e poderão entrar no jogo, </a:t>
            </a:r>
            <a:r>
              <a:rPr lang="pt-BR" sz="1600" dirty="0">
                <a:latin typeface="Raleway"/>
                <a:ea typeface="Raleway"/>
                <a:cs typeface="Raleway"/>
                <a:sym typeface="Raleway"/>
              </a:rPr>
              <a:t>n</a:t>
            </a:r>
            <a:r>
              <a:rPr lang="pt-BR" sz="1600" b="0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 Arena.</a:t>
            </a:r>
            <a:endParaRPr sz="1600" b="0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3" name="Google Shape;773;g1f40767d4b8_1_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95250"/>
            <a:ext cx="9144000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Google Shape;775;g1f40767d4b8_1_52"/>
          <p:cNvSpPr txBox="1"/>
          <p:nvPr/>
        </p:nvSpPr>
        <p:spPr>
          <a:xfrm>
            <a:off x="6260450" y="3100150"/>
            <a:ext cx="253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g1f40767d4b8_1_52"/>
          <p:cNvSpPr txBox="1"/>
          <p:nvPr/>
        </p:nvSpPr>
        <p:spPr>
          <a:xfrm>
            <a:off x="1639300" y="509250"/>
            <a:ext cx="6906306" cy="4616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0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Atualmente há um </a:t>
            </a:r>
            <a:r>
              <a:rPr lang="pt-BR" sz="1600" b="1" i="0" u="none" strike="noStrike" cap="none" dirty="0">
                <a:solidFill>
                  <a:srgbClr val="FF6600"/>
                </a:solidFill>
                <a:latin typeface="Raleway Black" pitchFamily="2" charset="0"/>
                <a:ea typeface="Raleway"/>
                <a:cs typeface="Raleway"/>
                <a:sym typeface="Raleway"/>
              </a:rPr>
              <a:t>lobby de espera</a:t>
            </a:r>
            <a:r>
              <a:rPr lang="pt-BR" sz="1600" b="0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 Enquanto aguardam, os </a:t>
            </a:r>
            <a:r>
              <a:rPr lang="pt-BR" sz="1600" dirty="0">
                <a:latin typeface="Raleway"/>
                <a:ea typeface="Raleway"/>
                <a:cs typeface="Raleway"/>
                <a:sym typeface="Raleway"/>
              </a:rPr>
              <a:t>estudantes</a:t>
            </a:r>
            <a:r>
              <a:rPr lang="pt-BR" sz="1600" b="0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podem o</a:t>
            </a:r>
            <a:r>
              <a:rPr lang="pt-BR" sz="1600" b="1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bservar as diferente aeronaves</a:t>
            </a:r>
            <a:r>
              <a:rPr lang="pt-BR" sz="1600" b="0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de quem já está no jogo. </a:t>
            </a:r>
            <a:endParaRPr sz="1600" b="0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pt-BR" sz="1600" b="0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0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 </a:t>
            </a:r>
            <a:r>
              <a:rPr lang="pt-BR" sz="1600" b="1" i="0" u="none" strike="noStrike" cap="none" dirty="0">
                <a:solidFill>
                  <a:srgbClr val="FF6600"/>
                </a:solidFill>
                <a:latin typeface="Raleway Black" pitchFamily="2" charset="0"/>
                <a:ea typeface="Raleway"/>
                <a:cs typeface="Raleway"/>
                <a:sym typeface="Raleway"/>
              </a:rPr>
              <a:t>placar mostrará os 3 primeiros colocados</a:t>
            </a:r>
            <a:r>
              <a:rPr lang="pt-BR" sz="1600" b="0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 Os alunos vão adorar ver suas aeronaves voarem e pousarem </a:t>
            </a:r>
            <a:r>
              <a:rPr lang="pt-BR" sz="1600" dirty="0">
                <a:latin typeface="Raleway"/>
                <a:ea typeface="Raleway"/>
                <a:cs typeface="Raleway"/>
                <a:sym typeface="Raleway"/>
              </a:rPr>
              <a:t>num</a:t>
            </a:r>
            <a:r>
              <a:rPr lang="pt-BR" sz="1600" b="0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lugar do pódio! </a:t>
            </a:r>
            <a:endParaRPr sz="1600" b="0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 dirty="0">
                <a:solidFill>
                  <a:srgbClr val="FF6600"/>
                </a:solidFill>
                <a:latin typeface="Raleway Black" pitchFamily="2" charset="0"/>
                <a:ea typeface="Raleway"/>
                <a:cs typeface="Raleway"/>
                <a:sym typeface="Raleway"/>
              </a:rPr>
              <a:t>Recompensas e Bônus</a:t>
            </a:r>
            <a:r>
              <a:rPr lang="pt-BR" sz="1600" b="0" i="0" u="none" strike="noStrike" cap="none" dirty="0">
                <a:solidFill>
                  <a:srgbClr val="FF6600"/>
                </a:solidFill>
                <a:latin typeface="Raleway Black" pitchFamily="2" charset="0"/>
                <a:ea typeface="Raleway"/>
                <a:cs typeface="Raleway"/>
                <a:sym typeface="Raleway"/>
              </a:rPr>
              <a:t> </a:t>
            </a:r>
            <a:r>
              <a:rPr lang="pt-BR" sz="1600" b="0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para todos que participarem dos Jogos de Arena e vencerem desafios. </a:t>
            </a:r>
            <a:endParaRPr sz="1600" b="0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 dirty="0">
                <a:solidFill>
                  <a:srgbClr val="FF6600"/>
                </a:solidFill>
                <a:latin typeface="Raleway Black" pitchFamily="2" charset="0"/>
                <a:ea typeface="Raleway"/>
                <a:cs typeface="Raleway"/>
                <a:sym typeface="Raleway"/>
              </a:rPr>
              <a:t>Revisar/revisitar o conhecimento </a:t>
            </a:r>
            <a:r>
              <a:rPr lang="pt-BR" sz="1600" b="1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-</a:t>
            </a:r>
            <a:r>
              <a:rPr lang="pt-BR" sz="1600" b="0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T</a:t>
            </a:r>
            <a:r>
              <a:rPr lang="pt-BR" sz="1600" b="1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ransforme a revisão de tópicos num evento divertido e interativo que seus </a:t>
            </a:r>
            <a:r>
              <a:rPr lang="pt-BR" sz="1600" b="1" dirty="0">
                <a:latin typeface="Raleway"/>
                <a:ea typeface="Raleway"/>
                <a:cs typeface="Raleway"/>
                <a:sym typeface="Raleway"/>
              </a:rPr>
              <a:t>estudante</a:t>
            </a:r>
            <a:r>
              <a:rPr lang="pt-BR" sz="1600" b="1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 vão adorar.</a:t>
            </a:r>
            <a:endParaRPr sz="1600" b="1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777" name="Google Shape;777;g1f40767d4b8_1_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6172" y="509247"/>
            <a:ext cx="913125" cy="81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g1f40767d4b8_1_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6175" y="1696575"/>
            <a:ext cx="913125" cy="525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g1f40767d4b8_1_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0150" y="2595075"/>
            <a:ext cx="819150" cy="9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g1f40767d4b8_1_5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4900" y="3771900"/>
            <a:ext cx="809625" cy="8001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765;g1f3ee823b8e_1_19">
            <a:extLst>
              <a:ext uri="{FF2B5EF4-FFF2-40B4-BE49-F238E27FC236}">
                <a16:creationId xmlns:a16="http://schemas.microsoft.com/office/drawing/2014/main" id="{46CD8041-72C5-E1C8-4E45-6D36DA6563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9451" y="-5600"/>
            <a:ext cx="2756237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dirty="0">
                <a:solidFill>
                  <a:srgbClr val="FF6D00"/>
                </a:solidFill>
                <a:latin typeface="Raleway Black" pitchFamily="2" charset="0"/>
                <a:ea typeface="Raleway"/>
                <a:cs typeface="Raleway"/>
                <a:sym typeface="Raleway"/>
              </a:rPr>
              <a:t>ARENA</a:t>
            </a:r>
            <a:r>
              <a:rPr lang="pt-BR" dirty="0">
                <a:solidFill>
                  <a:srgbClr val="FF6D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dirty="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Google Shape;785;g1f40767d4b8_1_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3763"/>
            <a:ext cx="9144000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786" name="Google Shape;786;g1f40767d4b8_1_74"/>
          <p:cNvSpPr txBox="1">
            <a:spLocks noGrp="1"/>
          </p:cNvSpPr>
          <p:nvPr>
            <p:ph type="title"/>
          </p:nvPr>
        </p:nvSpPr>
        <p:spPr>
          <a:xfrm>
            <a:off x="1069451" y="14076"/>
            <a:ext cx="7097100" cy="1398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dirty="0">
                <a:solidFill>
                  <a:srgbClr val="FF6D00"/>
                </a:solidFill>
                <a:latin typeface="Raleway Black" pitchFamily="2" charset="0"/>
                <a:ea typeface="Raleway"/>
                <a:cs typeface="Raleway"/>
                <a:sym typeface="Raleway"/>
              </a:rPr>
              <a:t>ARENA </a:t>
            </a:r>
            <a:endParaRPr dirty="0">
              <a:solidFill>
                <a:srgbClr val="FF6D00"/>
              </a:solidFill>
              <a:latin typeface="Raleway Black" pitchFamily="2" charset="0"/>
              <a:ea typeface="Raleway"/>
              <a:cs typeface="Raleway"/>
              <a:sym typeface="Raleway"/>
            </a:endParaRPr>
          </a:p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2200" b="0" dirty="0">
                <a:solidFill>
                  <a:schemeClr val="dk1"/>
                </a:solidFill>
                <a:highlight>
                  <a:schemeClr val="lt1"/>
                </a:highlight>
                <a:latin typeface="Raleway Black" pitchFamily="2" charset="0"/>
                <a:ea typeface="Raleway"/>
                <a:cs typeface="Raleway"/>
                <a:sym typeface="Raleway"/>
              </a:rPr>
              <a:t>Como usar na Arena?</a:t>
            </a:r>
            <a:endParaRPr sz="2200" b="0" dirty="0">
              <a:solidFill>
                <a:schemeClr val="dk1"/>
              </a:solidFill>
              <a:highlight>
                <a:schemeClr val="lt1"/>
              </a:highlight>
              <a:latin typeface="Raleway Black" pitchFamily="2" charset="0"/>
              <a:ea typeface="Raleway"/>
              <a:cs typeface="Raleway"/>
              <a:sym typeface="Raleway"/>
            </a:endParaRPr>
          </a:p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2200" b="0" dirty="0">
                <a:solidFill>
                  <a:schemeClr val="dk1"/>
                </a:solidFill>
                <a:highlight>
                  <a:schemeClr val="lt1"/>
                </a:highlight>
                <a:latin typeface="Raleway Black" pitchFamily="2" charset="0"/>
                <a:ea typeface="Raleway"/>
                <a:cs typeface="Raleway"/>
                <a:sym typeface="Raleway"/>
              </a:rPr>
              <a:t>Ao escolher uma atividade, clicar no botão roxo: </a:t>
            </a:r>
            <a:endParaRPr sz="2200" b="0" dirty="0">
              <a:solidFill>
                <a:schemeClr val="dk1"/>
              </a:solidFill>
              <a:highlight>
                <a:schemeClr val="lt1"/>
              </a:highlight>
              <a:latin typeface="Raleway Black" pitchFamily="2" charset="0"/>
              <a:ea typeface="Raleway"/>
              <a:cs typeface="Raleway"/>
              <a:sym typeface="Raleway"/>
            </a:endParaRPr>
          </a:p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2200" b="0" dirty="0">
                <a:solidFill>
                  <a:schemeClr val="dk1"/>
                </a:solidFill>
                <a:highlight>
                  <a:schemeClr val="lt1"/>
                </a:highlight>
                <a:latin typeface="Raleway Black" pitchFamily="2" charset="0"/>
                <a:ea typeface="Raleway"/>
                <a:cs typeface="Raleway"/>
                <a:sym typeface="Raleway"/>
              </a:rPr>
              <a:t>Jogar com a classe</a:t>
            </a:r>
            <a:endParaRPr sz="2200" b="0" dirty="0">
              <a:solidFill>
                <a:schemeClr val="dk1"/>
              </a:solidFill>
              <a:highlight>
                <a:schemeClr val="lt1"/>
              </a:highlight>
              <a:latin typeface="Raleway Black" pitchFamily="2" charset="0"/>
              <a:ea typeface="Raleway"/>
              <a:cs typeface="Raleway"/>
              <a:sym typeface="Raleway"/>
            </a:endParaRPr>
          </a:p>
        </p:txBody>
      </p:sp>
      <p:sp>
        <p:nvSpPr>
          <p:cNvPr id="787" name="Google Shape;787;g1f40767d4b8_1_74"/>
          <p:cNvSpPr txBox="1"/>
          <p:nvPr/>
        </p:nvSpPr>
        <p:spPr>
          <a:xfrm>
            <a:off x="6260450" y="3100150"/>
            <a:ext cx="253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8" name="Google Shape;788;g1f40767d4b8_1_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9450" y="1560775"/>
            <a:ext cx="7624251" cy="3478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3" name="Google Shape;793;g1f3ee823b8e_1_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95250"/>
            <a:ext cx="9144000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g1f3ee823b8e_1_67"/>
          <p:cNvSpPr txBox="1">
            <a:spLocks noGrp="1"/>
          </p:cNvSpPr>
          <p:nvPr>
            <p:ph type="title"/>
          </p:nvPr>
        </p:nvSpPr>
        <p:spPr>
          <a:xfrm>
            <a:off x="789950" y="-5600"/>
            <a:ext cx="73767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dirty="0">
                <a:solidFill>
                  <a:srgbClr val="FF6D00"/>
                </a:solidFill>
                <a:latin typeface="Raleway Black" pitchFamily="2" charset="0"/>
                <a:ea typeface="Raleway"/>
                <a:cs typeface="Raleway"/>
                <a:sym typeface="Raleway"/>
              </a:rPr>
              <a:t>ARENA - VISUALIZAÇÃO DO PROFESSOR E ALUNO </a:t>
            </a:r>
            <a:endParaRPr dirty="0">
              <a:latin typeface="Raleway Black" pitchFamily="2" charset="0"/>
              <a:ea typeface="Raleway"/>
              <a:cs typeface="Raleway"/>
              <a:sym typeface="Raleway"/>
            </a:endParaRPr>
          </a:p>
        </p:txBody>
      </p:sp>
      <p:sp>
        <p:nvSpPr>
          <p:cNvPr id="795" name="Google Shape;795;g1f3ee823b8e_1_67"/>
          <p:cNvSpPr txBox="1"/>
          <p:nvPr/>
        </p:nvSpPr>
        <p:spPr>
          <a:xfrm>
            <a:off x="6260450" y="3100150"/>
            <a:ext cx="253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6" name="Google Shape;796;g1f3ee823b8e_1_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1707776" y="376600"/>
            <a:ext cx="5486943" cy="1774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g1f3ee823b8e_1_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32112" y="2317200"/>
            <a:ext cx="6649012" cy="273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g1f40767d4b8_1_120"/>
          <p:cNvGrpSpPr/>
          <p:nvPr/>
        </p:nvGrpSpPr>
        <p:grpSpPr>
          <a:xfrm>
            <a:off x="0" y="53788"/>
            <a:ext cx="9144000" cy="5089709"/>
            <a:chOff x="0" y="0"/>
            <a:chExt cx="9144000" cy="5143497"/>
          </a:xfrm>
        </p:grpSpPr>
        <p:pic>
          <p:nvPicPr>
            <p:cNvPr id="803" name="Google Shape;803;g1f40767d4b8_1_12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9144000" cy="51434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4" name="Google Shape;804;g1f40767d4b8_1_12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173719" y="4732020"/>
              <a:ext cx="810259" cy="25907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05" name="Google Shape;805;g1f40767d4b8_1_120"/>
          <p:cNvSpPr txBox="1">
            <a:spLocks noGrp="1"/>
          </p:cNvSpPr>
          <p:nvPr>
            <p:ph type="title"/>
          </p:nvPr>
        </p:nvSpPr>
        <p:spPr>
          <a:xfrm>
            <a:off x="3792071" y="1276941"/>
            <a:ext cx="5284694" cy="2351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3800" dirty="0">
                <a:solidFill>
                  <a:srgbClr val="FFFFFF"/>
                </a:solidFill>
                <a:latin typeface="Raleway Black" pitchFamily="2" charset="0"/>
                <a:ea typeface="Raleway"/>
                <a:cs typeface="Raleway"/>
                <a:sym typeface="Raleway"/>
              </a:rPr>
              <a:t>ARENA: </a:t>
            </a:r>
            <a:endParaRPr sz="3800" dirty="0">
              <a:solidFill>
                <a:srgbClr val="FFFFFF"/>
              </a:solidFill>
              <a:latin typeface="Raleway Black" pitchFamily="2" charset="0"/>
              <a:ea typeface="Raleway"/>
              <a:cs typeface="Raleway"/>
              <a:sym typeface="Raleway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3800" dirty="0">
                <a:solidFill>
                  <a:srgbClr val="FFFFFF"/>
                </a:solidFill>
                <a:latin typeface="Raleway Black" pitchFamily="2" charset="0"/>
                <a:ea typeface="Raleway"/>
                <a:cs typeface="Raleway"/>
                <a:sym typeface="Raleway"/>
              </a:rPr>
              <a:t>ATRIBUÍDA A</a:t>
            </a:r>
            <a:endParaRPr sz="3800" dirty="0">
              <a:solidFill>
                <a:srgbClr val="FFFFFF"/>
              </a:solidFill>
              <a:latin typeface="Raleway Black" pitchFamily="2" charset="0"/>
              <a:ea typeface="Raleway"/>
              <a:cs typeface="Raleway"/>
              <a:sym typeface="Raleway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3800" dirty="0">
                <a:solidFill>
                  <a:srgbClr val="FFFFFF"/>
                </a:solidFill>
                <a:latin typeface="Raleway Black" pitchFamily="2" charset="0"/>
                <a:ea typeface="Raleway"/>
                <a:cs typeface="Raleway"/>
                <a:sym typeface="Raleway"/>
              </a:rPr>
              <a:t>ESTUDANTES COM</a:t>
            </a:r>
            <a:endParaRPr sz="3800" dirty="0">
              <a:solidFill>
                <a:srgbClr val="FFFFFF"/>
              </a:solidFill>
              <a:latin typeface="Raleway Black" pitchFamily="2" charset="0"/>
              <a:ea typeface="Raleway"/>
              <a:cs typeface="Raleway"/>
              <a:sym typeface="Raleway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3800" dirty="0">
                <a:solidFill>
                  <a:srgbClr val="FFFFFF"/>
                </a:solidFill>
                <a:latin typeface="Raleway Black" pitchFamily="2" charset="0"/>
                <a:ea typeface="Raleway"/>
                <a:cs typeface="Raleway"/>
                <a:sym typeface="Raleway"/>
              </a:rPr>
              <a:t>AUTONOMIA</a:t>
            </a:r>
            <a:endParaRPr sz="3800" dirty="0">
              <a:solidFill>
                <a:srgbClr val="FFFFFF"/>
              </a:solidFill>
              <a:latin typeface="Raleway Black" pitchFamily="2" charset="0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0" name="Google Shape;810;g1f3ee823b8e_1_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95250"/>
            <a:ext cx="9144000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g1f3ee823b8e_1_35"/>
          <p:cNvSpPr txBox="1">
            <a:spLocks noGrp="1"/>
          </p:cNvSpPr>
          <p:nvPr>
            <p:ph type="title"/>
          </p:nvPr>
        </p:nvSpPr>
        <p:spPr>
          <a:xfrm>
            <a:off x="1069451" y="-5600"/>
            <a:ext cx="70971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dirty="0">
                <a:solidFill>
                  <a:srgbClr val="FF6D00"/>
                </a:solidFill>
                <a:latin typeface="Raleway Black" pitchFamily="2" charset="0"/>
                <a:ea typeface="Raleway"/>
                <a:cs typeface="Raleway"/>
                <a:sym typeface="Raleway"/>
              </a:rPr>
              <a:t>ARENA </a:t>
            </a:r>
            <a:endParaRPr dirty="0">
              <a:latin typeface="Raleway Black" pitchFamily="2" charset="0"/>
              <a:ea typeface="Raleway"/>
              <a:cs typeface="Raleway"/>
              <a:sym typeface="Raleway"/>
            </a:endParaRPr>
          </a:p>
        </p:txBody>
      </p:sp>
      <p:sp>
        <p:nvSpPr>
          <p:cNvPr id="812" name="Google Shape;812;g1f3ee823b8e_1_35"/>
          <p:cNvSpPr txBox="1"/>
          <p:nvPr/>
        </p:nvSpPr>
        <p:spPr>
          <a:xfrm>
            <a:off x="6260450" y="3100150"/>
            <a:ext cx="253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3" name="Google Shape;813;g1f3ee823b8e_1_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8075" y="661325"/>
            <a:ext cx="7363024" cy="4182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" name="Google Shape;818;g1f3ee823b8e_1_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95250"/>
            <a:ext cx="9144000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g1f3ee823b8e_1_27"/>
          <p:cNvSpPr txBox="1">
            <a:spLocks noGrp="1"/>
          </p:cNvSpPr>
          <p:nvPr>
            <p:ph type="title"/>
          </p:nvPr>
        </p:nvSpPr>
        <p:spPr>
          <a:xfrm>
            <a:off x="1069451" y="-5600"/>
            <a:ext cx="70971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dirty="0">
                <a:solidFill>
                  <a:srgbClr val="FF6D00"/>
                </a:solidFill>
                <a:latin typeface="Raleway Black" pitchFamily="2" charset="0"/>
                <a:ea typeface="Raleway"/>
                <a:cs typeface="Raleway"/>
                <a:sym typeface="Raleway"/>
              </a:rPr>
              <a:t>ARENA </a:t>
            </a:r>
            <a:endParaRPr dirty="0">
              <a:latin typeface="Raleway Black" pitchFamily="2" charset="0"/>
              <a:ea typeface="Raleway"/>
              <a:cs typeface="Raleway"/>
              <a:sym typeface="Raleway"/>
            </a:endParaRPr>
          </a:p>
        </p:txBody>
      </p:sp>
      <p:sp>
        <p:nvSpPr>
          <p:cNvPr id="820" name="Google Shape;820;g1f3ee823b8e_1_27"/>
          <p:cNvSpPr txBox="1"/>
          <p:nvPr/>
        </p:nvSpPr>
        <p:spPr>
          <a:xfrm>
            <a:off x="6260450" y="3100150"/>
            <a:ext cx="253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1" name="Google Shape;821;g1f3ee823b8e_1_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9450" y="809525"/>
            <a:ext cx="7569325" cy="387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6" name="Google Shape;826;g1f3ee823b8e_0_64"/>
          <p:cNvGrpSpPr/>
          <p:nvPr/>
        </p:nvGrpSpPr>
        <p:grpSpPr>
          <a:xfrm>
            <a:off x="0" y="0"/>
            <a:ext cx="9144000" cy="5143497"/>
            <a:chOff x="0" y="0"/>
            <a:chExt cx="9144000" cy="5143497"/>
          </a:xfrm>
        </p:grpSpPr>
        <p:pic>
          <p:nvPicPr>
            <p:cNvPr id="827" name="Google Shape;827;g1f3ee823b8e_0_6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9144000" cy="51434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8" name="Google Shape;828;g1f3ee823b8e_0_6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173719" y="4732020"/>
              <a:ext cx="810259" cy="25907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29" name="Google Shape;829;g1f3ee823b8e_0_64"/>
          <p:cNvSpPr txBox="1">
            <a:spLocks noGrp="1"/>
          </p:cNvSpPr>
          <p:nvPr>
            <p:ph type="title"/>
          </p:nvPr>
        </p:nvSpPr>
        <p:spPr>
          <a:xfrm>
            <a:off x="3671047" y="1442141"/>
            <a:ext cx="5312931" cy="222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3600" dirty="0">
                <a:solidFill>
                  <a:srgbClr val="FFFFFF"/>
                </a:solidFill>
                <a:latin typeface="Raleway Black" pitchFamily="2" charset="0"/>
                <a:ea typeface="Raleway"/>
                <a:cs typeface="Raleway"/>
                <a:sym typeface="Raleway"/>
              </a:rPr>
              <a:t>Para iniciar as competições/disputas</a:t>
            </a:r>
            <a:endParaRPr sz="3600" dirty="0">
              <a:solidFill>
                <a:srgbClr val="FFFFFF"/>
              </a:solidFill>
              <a:latin typeface="Raleway Black" pitchFamily="2" charset="0"/>
              <a:ea typeface="Raleway"/>
              <a:cs typeface="Raleway"/>
              <a:sym typeface="Raleway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3600" dirty="0">
              <a:solidFill>
                <a:srgbClr val="FFFFFF"/>
              </a:solidFill>
              <a:latin typeface="Raleway Black" pitchFamily="2" charset="0"/>
              <a:ea typeface="Raleway"/>
              <a:cs typeface="Raleway"/>
              <a:sym typeface="Raleway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3600" dirty="0">
                <a:solidFill>
                  <a:srgbClr val="FFFFFF"/>
                </a:solidFill>
                <a:latin typeface="Raleway Black" pitchFamily="2" charset="0"/>
                <a:ea typeface="Raleway"/>
                <a:cs typeface="Raleway"/>
                <a:sym typeface="Raleway"/>
              </a:rPr>
              <a:t>ARENA</a:t>
            </a:r>
            <a:endParaRPr sz="3600" dirty="0">
              <a:solidFill>
                <a:srgbClr val="FFFFFF"/>
              </a:solidFill>
              <a:latin typeface="Raleway Black" pitchFamily="2" charset="0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32158" y="-131824"/>
            <a:ext cx="1940440" cy="1333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39;p9">
            <a:extLst>
              <a:ext uri="{FF2B5EF4-FFF2-40B4-BE49-F238E27FC236}">
                <a16:creationId xmlns:a16="http://schemas.microsoft.com/office/drawing/2014/main" id="{426C4E0A-33A5-EBD8-5A9C-9221725B376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2145" y="722370"/>
            <a:ext cx="8240233" cy="42448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41;p9">
            <a:extLst>
              <a:ext uri="{FF2B5EF4-FFF2-40B4-BE49-F238E27FC236}">
                <a16:creationId xmlns:a16="http://schemas.microsoft.com/office/drawing/2014/main" id="{FDE24421-6DE3-CBBA-C2C8-713DE4777368}"/>
              </a:ext>
            </a:extLst>
          </p:cNvPr>
          <p:cNvSpPr txBox="1"/>
          <p:nvPr/>
        </p:nvSpPr>
        <p:spPr>
          <a:xfrm>
            <a:off x="214688" y="3710379"/>
            <a:ext cx="4488608" cy="1256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79705" marR="0" lvl="0" indent="-1676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6B1E"/>
              </a:buClr>
              <a:buSzPts val="2000"/>
              <a:buFont typeface="Trebuchet MS"/>
              <a:buChar char="•"/>
            </a:pPr>
            <a:r>
              <a:rPr lang="pt-BR" sz="2000" b="1" i="0" u="none" strike="noStrike" cap="none" dirty="0">
                <a:solidFill>
                  <a:srgbClr val="F16B1E"/>
                </a:solidFill>
                <a:latin typeface="Trebuchet MS"/>
                <a:ea typeface="Trebuchet MS"/>
                <a:cs typeface="Trebuchet MS"/>
                <a:sym typeface="Trebuchet MS"/>
              </a:rPr>
              <a:t>de 60 </a:t>
            </a:r>
            <a:r>
              <a:rPr lang="pt-BR" sz="1800" b="0" i="0" u="none" strike="noStrike" cap="none" dirty="0">
                <a:solidFill>
                  <a:srgbClr val="3E3E3E"/>
                </a:solidFill>
                <a:latin typeface="Trebuchet MS"/>
                <a:ea typeface="Trebuchet MS"/>
                <a:cs typeface="Trebuchet MS"/>
                <a:sym typeface="Trebuchet MS"/>
              </a:rPr>
              <a:t>países</a:t>
            </a:r>
            <a:endParaRPr sz="1800" b="0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62560" marR="0" lvl="0" indent="-150495" algn="l" rtl="0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>
                <a:srgbClr val="F16B1E"/>
              </a:buClr>
              <a:buSzPts val="1800"/>
              <a:buFont typeface="Trebuchet MS"/>
              <a:buChar char="•"/>
            </a:pPr>
            <a:r>
              <a:rPr lang="pt-BR" sz="1800" b="1" i="0" u="none" strike="noStrike" cap="none" dirty="0">
                <a:solidFill>
                  <a:srgbClr val="F16B1E"/>
                </a:solidFill>
                <a:latin typeface="Trebuchet MS"/>
                <a:ea typeface="Trebuchet MS"/>
                <a:cs typeface="Trebuchet MS"/>
                <a:sym typeface="Trebuchet MS"/>
              </a:rPr>
              <a:t>de 40 </a:t>
            </a:r>
            <a:r>
              <a:rPr lang="pt-BR" sz="1800" b="0" i="0" u="none" strike="noStrike" cap="none" dirty="0">
                <a:solidFill>
                  <a:srgbClr val="3E3E3E"/>
                </a:solidFill>
                <a:latin typeface="Trebuchet MS"/>
                <a:ea typeface="Trebuchet MS"/>
                <a:cs typeface="Trebuchet MS"/>
                <a:sym typeface="Trebuchet MS"/>
              </a:rPr>
              <a:t>idiomas</a:t>
            </a:r>
            <a:endParaRPr sz="1800" b="0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62560" marR="0" lvl="0" indent="-150495" algn="l" rtl="0">
              <a:lnSpc>
                <a:spcPct val="119444"/>
              </a:lnSpc>
              <a:spcBef>
                <a:spcPts val="0"/>
              </a:spcBef>
              <a:spcAft>
                <a:spcPts val="0"/>
              </a:spcAft>
              <a:buClr>
                <a:srgbClr val="F16B1E"/>
              </a:buClr>
              <a:buSzPts val="1800"/>
              <a:buFont typeface="Trebuchet MS"/>
              <a:buChar char="•"/>
            </a:pPr>
            <a:r>
              <a:rPr lang="pt-BR" sz="1800" b="1" i="0" u="none" strike="noStrike" cap="none" dirty="0">
                <a:solidFill>
                  <a:srgbClr val="F16B1E"/>
                </a:solidFill>
                <a:latin typeface="Trebuchet MS"/>
                <a:ea typeface="Trebuchet MS"/>
                <a:cs typeface="Trebuchet MS"/>
                <a:sym typeface="Trebuchet MS"/>
              </a:rPr>
              <a:t>de 50 </a:t>
            </a:r>
            <a:r>
              <a:rPr lang="pt-BR" sz="1800" b="0" i="0" u="none" strike="noStrike" cap="none" dirty="0">
                <a:solidFill>
                  <a:srgbClr val="3E3E3E"/>
                </a:solidFill>
                <a:latin typeface="Trebuchet MS"/>
                <a:ea typeface="Trebuchet MS"/>
                <a:cs typeface="Trebuchet MS"/>
                <a:sym typeface="Trebuchet MS"/>
              </a:rPr>
              <a:t>currículos</a:t>
            </a:r>
            <a:endParaRPr sz="1800" b="0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62560" marR="0" lvl="0" indent="-150495" algn="l" rtl="0">
              <a:lnSpc>
                <a:spcPct val="119444"/>
              </a:lnSpc>
              <a:spcBef>
                <a:spcPts val="0"/>
              </a:spcBef>
              <a:spcAft>
                <a:spcPts val="0"/>
              </a:spcAft>
              <a:buClr>
                <a:srgbClr val="F16B1E"/>
              </a:buClr>
              <a:buSzPts val="1800"/>
              <a:buFont typeface="Trebuchet MS"/>
              <a:buChar char="•"/>
            </a:pPr>
            <a:r>
              <a:rPr lang="pt-BR" sz="1800" b="1" i="0" u="none" strike="noStrike" cap="none" dirty="0">
                <a:solidFill>
                  <a:srgbClr val="F16B1E"/>
                </a:solidFill>
                <a:latin typeface="Trebuchet MS"/>
                <a:ea typeface="Trebuchet MS"/>
                <a:cs typeface="Trebuchet MS"/>
                <a:sym typeface="Trebuchet MS"/>
              </a:rPr>
              <a:t>de 8000 </a:t>
            </a:r>
            <a:r>
              <a:rPr lang="pt-BR" sz="1800" b="0" i="0" u="none" strike="noStrike" cap="none" dirty="0">
                <a:solidFill>
                  <a:srgbClr val="3E3E3E"/>
                </a:solidFill>
                <a:latin typeface="Trebuchet MS"/>
                <a:ea typeface="Trebuchet MS"/>
                <a:cs typeface="Trebuchet MS"/>
                <a:sym typeface="Trebuchet MS"/>
              </a:rPr>
              <a:t>escolas</a:t>
            </a:r>
            <a:r>
              <a:rPr lang="pt-BR" sz="1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pt-BR" sz="1800" b="0" i="0" u="none" strike="noStrike" cap="none" dirty="0">
                <a:solidFill>
                  <a:srgbClr val="3E3E3E"/>
                </a:solidFill>
                <a:latin typeface="Trebuchet MS"/>
                <a:ea typeface="Trebuchet MS"/>
                <a:cs typeface="Trebuchet MS"/>
                <a:sym typeface="Trebuchet MS"/>
              </a:rPr>
              <a:t>no Brasil</a:t>
            </a:r>
            <a:endParaRPr sz="1800" b="0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" name="Google Shape;240;p9">
            <a:extLst>
              <a:ext uri="{FF2B5EF4-FFF2-40B4-BE49-F238E27FC236}">
                <a16:creationId xmlns:a16="http://schemas.microsoft.com/office/drawing/2014/main" id="{41F1BD6C-848E-F5B5-B6E6-3CE993192B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6384" y="72453"/>
            <a:ext cx="7513320" cy="56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03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3600" b="1" dirty="0" err="1">
                <a:solidFill>
                  <a:srgbClr val="FF6600"/>
                </a:solidFill>
                <a:latin typeface="Raleway" panose="020B0503030101060003" pitchFamily="34" charset="0"/>
              </a:rPr>
              <a:t>Matific</a:t>
            </a:r>
            <a:r>
              <a:rPr lang="pt-BR" sz="3600" b="1" dirty="0">
                <a:solidFill>
                  <a:srgbClr val="FF6600"/>
                </a:solidFill>
                <a:latin typeface="Raleway" panose="020B0503030101060003" pitchFamily="34" charset="0"/>
              </a:rPr>
              <a:t> pelo mundo</a:t>
            </a:r>
            <a:endParaRPr sz="3600" b="1" dirty="0">
              <a:solidFill>
                <a:srgbClr val="FF6600"/>
              </a:solidFill>
              <a:latin typeface="Raleway" panose="020B0503030101060003" pitchFamily="34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4" name="Google Shape;834;g1f3ee823b8e_1_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95250"/>
            <a:ext cx="9144000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g1f3ee823b8e_1_50"/>
          <p:cNvSpPr txBox="1">
            <a:spLocks noGrp="1"/>
          </p:cNvSpPr>
          <p:nvPr>
            <p:ph type="title"/>
          </p:nvPr>
        </p:nvSpPr>
        <p:spPr>
          <a:xfrm>
            <a:off x="1069451" y="-5600"/>
            <a:ext cx="70971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dirty="0">
                <a:solidFill>
                  <a:srgbClr val="FF6D00"/>
                </a:solidFill>
                <a:latin typeface="Raleway Black" pitchFamily="2" charset="0"/>
                <a:ea typeface="Raleway"/>
                <a:cs typeface="Raleway"/>
                <a:sym typeface="Raleway"/>
              </a:rPr>
              <a:t>ARENA</a:t>
            </a:r>
            <a:r>
              <a:rPr lang="pt-BR" dirty="0">
                <a:solidFill>
                  <a:srgbClr val="FF6D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36" name="Google Shape;836;g1f3ee823b8e_1_50"/>
          <p:cNvSpPr txBox="1"/>
          <p:nvPr/>
        </p:nvSpPr>
        <p:spPr>
          <a:xfrm>
            <a:off x="6260450" y="3100150"/>
            <a:ext cx="253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7" name="Google Shape;837;g1f3ee823b8e_1_50" descr="Ícone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083350">
            <a:off x="1253565" y="1012915"/>
            <a:ext cx="1397595" cy="1397595"/>
          </a:xfrm>
          <a:prstGeom prst="rect">
            <a:avLst/>
          </a:prstGeom>
          <a:noFill/>
          <a:ln>
            <a:noFill/>
          </a:ln>
        </p:spPr>
      </p:pic>
      <p:sp>
        <p:nvSpPr>
          <p:cNvPr id="838" name="Google Shape;838;g1f3ee823b8e_1_50"/>
          <p:cNvSpPr txBox="1"/>
          <p:nvPr/>
        </p:nvSpPr>
        <p:spPr>
          <a:xfrm>
            <a:off x="2171150" y="2699950"/>
            <a:ext cx="56583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BR" sz="4000" b="1" i="0" u="none" strike="noStrike" cap="none" dirty="0">
                <a:solidFill>
                  <a:srgbClr val="FF6D00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WWW.MATIFIC/PLAY</a:t>
            </a:r>
            <a:r>
              <a:rPr lang="pt-BR" sz="4000" b="1" i="0" u="none" strike="noStrike" cap="none" dirty="0">
                <a:solidFill>
                  <a:srgbClr val="FF6D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Google Shape;843;g1f3ee823b8e_1_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95250"/>
            <a:ext cx="9144000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g1f3ee823b8e_1_83"/>
          <p:cNvSpPr txBox="1">
            <a:spLocks noGrp="1"/>
          </p:cNvSpPr>
          <p:nvPr>
            <p:ph type="title"/>
          </p:nvPr>
        </p:nvSpPr>
        <p:spPr>
          <a:xfrm>
            <a:off x="1069451" y="-5600"/>
            <a:ext cx="70971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dirty="0">
                <a:solidFill>
                  <a:srgbClr val="FF6D00"/>
                </a:solidFill>
                <a:latin typeface="Raleway Black" pitchFamily="2" charset="0"/>
                <a:ea typeface="Raleway"/>
                <a:cs typeface="Raleway"/>
                <a:sym typeface="Raleway"/>
              </a:rPr>
              <a:t>ARENA </a:t>
            </a:r>
            <a:endParaRPr dirty="0">
              <a:latin typeface="Raleway Black" pitchFamily="2" charset="0"/>
              <a:ea typeface="Raleway"/>
              <a:cs typeface="Raleway"/>
              <a:sym typeface="Raleway"/>
            </a:endParaRPr>
          </a:p>
        </p:txBody>
      </p:sp>
      <p:sp>
        <p:nvSpPr>
          <p:cNvPr id="845" name="Google Shape;845;g1f3ee823b8e_1_83"/>
          <p:cNvSpPr txBox="1"/>
          <p:nvPr/>
        </p:nvSpPr>
        <p:spPr>
          <a:xfrm>
            <a:off x="6260450" y="3100150"/>
            <a:ext cx="253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6" name="Google Shape;846;g1f3ee823b8e_1_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9450" y="808900"/>
            <a:ext cx="7304099" cy="376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g1f3ee823b8e_1_83" descr="Ícone&#10;&#10;Descrição gerad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083350">
            <a:off x="2161734" y="2360686"/>
            <a:ext cx="1254882" cy="1254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" name="Google Shape;852;g1f3ee823b8e_1_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95250"/>
            <a:ext cx="9144000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853" name="Google Shape;853;g1f3ee823b8e_1_43"/>
          <p:cNvSpPr txBox="1">
            <a:spLocks noGrp="1"/>
          </p:cNvSpPr>
          <p:nvPr>
            <p:ph type="title"/>
          </p:nvPr>
        </p:nvSpPr>
        <p:spPr>
          <a:xfrm>
            <a:off x="1069451" y="-5600"/>
            <a:ext cx="70971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dirty="0">
                <a:solidFill>
                  <a:srgbClr val="FF6D00"/>
                </a:solidFill>
                <a:latin typeface="Raleway Black" pitchFamily="2" charset="0"/>
                <a:ea typeface="Raleway"/>
                <a:cs typeface="Raleway"/>
                <a:sym typeface="Raleway"/>
              </a:rPr>
              <a:t>ARENA </a:t>
            </a:r>
            <a:endParaRPr dirty="0">
              <a:latin typeface="Raleway Black" pitchFamily="2" charset="0"/>
              <a:ea typeface="Raleway"/>
              <a:cs typeface="Raleway"/>
              <a:sym typeface="Raleway"/>
            </a:endParaRPr>
          </a:p>
        </p:txBody>
      </p:sp>
      <p:sp>
        <p:nvSpPr>
          <p:cNvPr id="854" name="Google Shape;854;g1f3ee823b8e_1_43"/>
          <p:cNvSpPr txBox="1"/>
          <p:nvPr/>
        </p:nvSpPr>
        <p:spPr>
          <a:xfrm>
            <a:off x="6260450" y="3100150"/>
            <a:ext cx="253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5" name="Google Shape;855;g1f3ee823b8e_1_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3151" y="808250"/>
            <a:ext cx="7217699" cy="333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" name="Google Shape;860;g1f3ee823b8e_1_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21286"/>
            <a:ext cx="9144000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g1f3ee823b8e_1_59"/>
          <p:cNvSpPr txBox="1">
            <a:spLocks noGrp="1"/>
          </p:cNvSpPr>
          <p:nvPr>
            <p:ph type="title"/>
          </p:nvPr>
        </p:nvSpPr>
        <p:spPr>
          <a:xfrm>
            <a:off x="828672" y="0"/>
            <a:ext cx="70971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dirty="0">
                <a:solidFill>
                  <a:srgbClr val="FF6D00"/>
                </a:solidFill>
                <a:latin typeface="Raleway Black" pitchFamily="2" charset="0"/>
                <a:ea typeface="Raleway"/>
                <a:cs typeface="Raleway"/>
                <a:sym typeface="Raleway"/>
              </a:rPr>
              <a:t>ARENA </a:t>
            </a:r>
            <a:endParaRPr dirty="0">
              <a:latin typeface="Raleway Black" pitchFamily="2" charset="0"/>
              <a:ea typeface="Raleway"/>
              <a:cs typeface="Raleway"/>
              <a:sym typeface="Raleway"/>
            </a:endParaRPr>
          </a:p>
        </p:txBody>
      </p:sp>
      <p:sp>
        <p:nvSpPr>
          <p:cNvPr id="862" name="Google Shape;862;g1f3ee823b8e_1_59"/>
          <p:cNvSpPr txBox="1"/>
          <p:nvPr/>
        </p:nvSpPr>
        <p:spPr>
          <a:xfrm>
            <a:off x="6260450" y="3100150"/>
            <a:ext cx="253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3" name="Google Shape;863;g1f3ee823b8e_1_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4944" y="604692"/>
            <a:ext cx="6104556" cy="3584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63"/>
          <p:cNvSpPr txBox="1"/>
          <p:nvPr/>
        </p:nvSpPr>
        <p:spPr>
          <a:xfrm>
            <a:off x="661146" y="151298"/>
            <a:ext cx="7677300" cy="1554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3600" b="1" i="0" u="none" strike="noStrike" cap="none" dirty="0">
                <a:solidFill>
                  <a:srgbClr val="FF6600"/>
                </a:solidFill>
                <a:latin typeface="Raleway Black" pitchFamily="2" charset="0"/>
                <a:sym typeface="Arial"/>
              </a:rPr>
              <a:t>MATERIAL DE APOIO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lang="pt-BR" sz="2800" b="1" i="0" u="none" strike="noStrike" cap="none" dirty="0">
              <a:solidFill>
                <a:srgbClr val="FF6600"/>
              </a:solidFill>
              <a:latin typeface="Raleway Black" pitchFamily="2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0" u="none" strike="noStrike" cap="none" dirty="0">
                <a:solidFill>
                  <a:srgbClr val="FF6600"/>
                </a:solidFill>
                <a:latin typeface="Raleway Black" pitchFamily="2" charset="0"/>
                <a:sym typeface="Arial"/>
                <a:hlinkClick r:id="rId3"/>
              </a:rPr>
              <a:t>https://repositorio.educacao.sp.gov.br/</a:t>
            </a:r>
            <a:r>
              <a:rPr lang="pt-BR" sz="2800" b="1" i="0" u="none" strike="noStrike" cap="none" dirty="0">
                <a:solidFill>
                  <a:srgbClr val="FF6600"/>
                </a:solidFill>
                <a:latin typeface="Raleway Black" pitchFamily="2" charset="0"/>
                <a:sym typeface="Arial"/>
              </a:rPr>
              <a:t> </a:t>
            </a:r>
            <a:endParaRPr sz="2800" b="1" i="0" u="none" strike="noStrike" cap="none" dirty="0">
              <a:solidFill>
                <a:srgbClr val="FF6600"/>
              </a:solidFill>
              <a:latin typeface="Raleway Black" pitchFamily="2" charset="0"/>
              <a:sym typeface="Arial"/>
            </a:endParaRPr>
          </a:p>
        </p:txBody>
      </p:sp>
      <p:sp>
        <p:nvSpPr>
          <p:cNvPr id="494" name="Google Shape;494;p63"/>
          <p:cNvSpPr txBox="1"/>
          <p:nvPr/>
        </p:nvSpPr>
        <p:spPr>
          <a:xfrm>
            <a:off x="0" y="1451649"/>
            <a:ext cx="91440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63"/>
          <p:cNvSpPr txBox="1"/>
          <p:nvPr/>
        </p:nvSpPr>
        <p:spPr>
          <a:xfrm>
            <a:off x="803256" y="1830721"/>
            <a:ext cx="6858412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212B37"/>
                </a:solidFill>
                <a:latin typeface="Raleway Black" pitchFamily="2" charset="0"/>
                <a:ea typeface="Open Sans"/>
                <a:cs typeface="Open Sans"/>
                <a:sym typeface="Open Sans"/>
              </a:rPr>
              <a:t>Acervo Digital dentro do </a:t>
            </a:r>
            <a:r>
              <a:rPr lang="pt-BR" sz="2400" b="1" i="0" u="none" strike="noStrike" cap="none" dirty="0">
                <a:solidFill>
                  <a:srgbClr val="FF0000"/>
                </a:solidFill>
                <a:latin typeface="Raleway Black" pitchFamily="2" charset="0"/>
                <a:ea typeface="Open Sans"/>
                <a:cs typeface="Open Sans"/>
                <a:sym typeface="Open Sans"/>
              </a:rPr>
              <a:t>Repositório CMSP</a:t>
            </a:r>
            <a:endParaRPr sz="2400" b="1" i="0" u="none" strike="noStrike" cap="none" dirty="0">
              <a:solidFill>
                <a:srgbClr val="FF0000"/>
              </a:solidFill>
              <a:latin typeface="Raleway Black" pitchFamily="2" charset="0"/>
              <a:ea typeface="Open Sans"/>
              <a:cs typeface="Open Sans"/>
              <a:sym typeface="Open Sans"/>
            </a:endParaRPr>
          </a:p>
          <a:p>
            <a:pPr marL="9144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 dirty="0">
                <a:solidFill>
                  <a:srgbClr val="212B37"/>
                </a:solidFill>
                <a:latin typeface="Raleway Black" pitchFamily="2" charset="0"/>
                <a:ea typeface="Open Sans"/>
                <a:cs typeface="Open Sans"/>
                <a:sym typeface="Open Sans"/>
              </a:rPr>
              <a:t> </a:t>
            </a:r>
            <a:r>
              <a:rPr lang="pt-BR" sz="2400" b="0" i="0" u="sng" strike="noStrike" cap="none" dirty="0">
                <a:solidFill>
                  <a:srgbClr val="212B37"/>
                </a:solidFill>
                <a:latin typeface="Raleway Black" pitchFamily="2" charset="0"/>
                <a:ea typeface="Open Sans"/>
                <a:cs typeface="Open Sans"/>
                <a:sym typeface="Open Sans"/>
              </a:rPr>
              <a:t>Vídeos Tutoriais/PDF</a:t>
            </a:r>
            <a:endParaRPr sz="2400" b="0" i="0" u="sng" strike="noStrike" cap="none" dirty="0">
              <a:solidFill>
                <a:srgbClr val="212B37"/>
              </a:solidFill>
              <a:latin typeface="Raleway Black" pitchFamily="2" charset="0"/>
              <a:ea typeface="Open Sans"/>
              <a:cs typeface="Open Sans"/>
              <a:sym typeface="Open Sans"/>
            </a:endParaRPr>
          </a:p>
        </p:txBody>
      </p:sp>
      <p:pic>
        <p:nvPicPr>
          <p:cNvPr id="496" name="Google Shape;496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80228" y="2698158"/>
            <a:ext cx="2111189" cy="2165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15553" y="3032311"/>
            <a:ext cx="1633818" cy="1662227"/>
          </a:xfrm>
          <a:prstGeom prst="flowChartConnector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63"/>
          <p:cNvSpPr txBox="1"/>
          <p:nvPr/>
        </p:nvSpPr>
        <p:spPr>
          <a:xfrm>
            <a:off x="661146" y="151298"/>
            <a:ext cx="7677300" cy="1123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3600" b="1" i="0" u="none" strike="noStrike" cap="none" dirty="0">
                <a:solidFill>
                  <a:srgbClr val="FF6600"/>
                </a:solidFill>
                <a:latin typeface="Raleway Black" pitchFamily="2" charset="0"/>
                <a:sym typeface="Arial"/>
              </a:rPr>
              <a:t>MATERIAL APOIO - </a:t>
            </a:r>
            <a:r>
              <a:rPr lang="pt-BR" sz="2800" b="1" i="0" u="none" strike="noStrike" cap="none" dirty="0">
                <a:solidFill>
                  <a:srgbClr val="FF6600"/>
                </a:solidFill>
                <a:latin typeface="Raleway Black" pitchFamily="2" charset="0"/>
                <a:sym typeface="Arial"/>
              </a:rPr>
              <a:t>repositório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0" u="none" strike="noStrike" cap="none" dirty="0">
                <a:solidFill>
                  <a:srgbClr val="FF6600"/>
                </a:solidFill>
                <a:latin typeface="Raleway Black" pitchFamily="2" charset="0"/>
                <a:sym typeface="Arial"/>
                <a:hlinkClick r:id="rId3"/>
              </a:rPr>
              <a:t>https://repositorio.educacao.sp.gov.br/</a:t>
            </a:r>
            <a:r>
              <a:rPr lang="pt-BR" sz="2800" b="1" i="0" u="none" strike="noStrike" cap="none" dirty="0">
                <a:solidFill>
                  <a:srgbClr val="FF6600"/>
                </a:solidFill>
                <a:latin typeface="Raleway Black" pitchFamily="2" charset="0"/>
                <a:sym typeface="Arial"/>
              </a:rPr>
              <a:t> </a:t>
            </a:r>
            <a:endParaRPr sz="2800" b="1" i="0" u="none" strike="noStrike" cap="none" dirty="0">
              <a:solidFill>
                <a:srgbClr val="FF6600"/>
              </a:solidFill>
              <a:latin typeface="Raleway Black" pitchFamily="2" charset="0"/>
              <a:sym typeface="Arial"/>
            </a:endParaRPr>
          </a:p>
        </p:txBody>
      </p:sp>
      <p:sp>
        <p:nvSpPr>
          <p:cNvPr id="494" name="Google Shape;494;p63"/>
          <p:cNvSpPr txBox="1"/>
          <p:nvPr/>
        </p:nvSpPr>
        <p:spPr>
          <a:xfrm>
            <a:off x="0" y="1451649"/>
            <a:ext cx="91440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86BA3C9-4F4C-AE92-4EE8-C019B5DDE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06" y="1252040"/>
            <a:ext cx="7113494" cy="3740162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3C217C07-AAD5-5C73-A87A-7185DD50FB19}"/>
              </a:ext>
            </a:extLst>
          </p:cNvPr>
          <p:cNvSpPr/>
          <p:nvPr/>
        </p:nvSpPr>
        <p:spPr>
          <a:xfrm>
            <a:off x="3623982" y="2770094"/>
            <a:ext cx="571500" cy="282388"/>
          </a:xfrm>
          <a:prstGeom prst="ellipse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B980452-3C67-A97D-AECF-31D934749048}"/>
              </a:ext>
            </a:extLst>
          </p:cNvPr>
          <p:cNvSpPr/>
          <p:nvPr/>
        </p:nvSpPr>
        <p:spPr>
          <a:xfrm>
            <a:off x="2138082" y="3099547"/>
            <a:ext cx="1485900" cy="336177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9C5155E-AB0F-BFF6-4ADE-AAC911D59630}"/>
              </a:ext>
            </a:extLst>
          </p:cNvPr>
          <p:cNvSpPr/>
          <p:nvPr/>
        </p:nvSpPr>
        <p:spPr>
          <a:xfrm>
            <a:off x="3619499" y="3099546"/>
            <a:ext cx="1485900" cy="336177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7CC0A3D-6B1D-DDBC-4C59-5CB365260DB2}"/>
              </a:ext>
            </a:extLst>
          </p:cNvPr>
          <p:cNvSpPr/>
          <p:nvPr/>
        </p:nvSpPr>
        <p:spPr>
          <a:xfrm>
            <a:off x="5119817" y="3099546"/>
            <a:ext cx="1485900" cy="336177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9E19B98-3122-1BD7-7051-B49182AC15B9}"/>
              </a:ext>
            </a:extLst>
          </p:cNvPr>
          <p:cNvSpPr/>
          <p:nvPr/>
        </p:nvSpPr>
        <p:spPr>
          <a:xfrm>
            <a:off x="5936876" y="3493994"/>
            <a:ext cx="753035" cy="336177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175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" grpId="0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64"/>
          <p:cNvSpPr txBox="1"/>
          <p:nvPr/>
        </p:nvSpPr>
        <p:spPr>
          <a:xfrm>
            <a:off x="0" y="131850"/>
            <a:ext cx="8693524" cy="1000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i="0" u="none" strike="noStrike" cap="none" dirty="0">
                <a:solidFill>
                  <a:srgbClr val="FF6600"/>
                </a:solidFill>
                <a:latin typeface="Raleway Black" pitchFamily="2" charset="0"/>
                <a:sym typeface="Arial"/>
              </a:rPr>
              <a:t>REPOSITÓRIO E MATERIAL APOIO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1" dirty="0">
                <a:solidFill>
                  <a:srgbClr val="FF6600"/>
                </a:solidFill>
                <a:latin typeface="Raleway Black" pitchFamily="2" charset="0"/>
              </a:rPr>
              <a:t>(todos os professores precisam ler e assistir)</a:t>
            </a:r>
            <a:endParaRPr sz="2800" b="1" i="0" u="none" strike="noStrike" cap="none" dirty="0">
              <a:solidFill>
                <a:srgbClr val="FF6600"/>
              </a:solidFill>
              <a:latin typeface="Raleway Black" pitchFamily="2" charset="0"/>
              <a:sym typeface="Arial"/>
            </a:endParaRPr>
          </a:p>
        </p:txBody>
      </p:sp>
      <p:sp>
        <p:nvSpPr>
          <p:cNvPr id="503" name="Google Shape;503;p64"/>
          <p:cNvSpPr txBox="1"/>
          <p:nvPr/>
        </p:nvSpPr>
        <p:spPr>
          <a:xfrm>
            <a:off x="332125" y="897675"/>
            <a:ext cx="8295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64"/>
          <p:cNvSpPr txBox="1"/>
          <p:nvPr/>
        </p:nvSpPr>
        <p:spPr>
          <a:xfrm>
            <a:off x="-26397" y="1113225"/>
            <a:ext cx="5907689" cy="4001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B37"/>
              </a:buClr>
              <a:buSzPts val="1600"/>
              <a:buFont typeface="Arial"/>
              <a:buChar char="●"/>
            </a:pPr>
            <a:r>
              <a:rPr lang="pt-BR" sz="1300" b="1" i="0" u="none" strike="noStrike" cap="none" dirty="0">
                <a:solidFill>
                  <a:srgbClr val="212B37"/>
                </a:solidFill>
                <a:latin typeface="Arial"/>
                <a:ea typeface="Arial"/>
                <a:cs typeface="Arial"/>
                <a:sym typeface="Arial"/>
              </a:rPr>
              <a:t>Acervo Digital dentro do Repositório CMSP (</a:t>
            </a:r>
            <a:r>
              <a:rPr lang="pt-BR" sz="1300" b="0" i="0" u="none" strike="noStrike" cap="none" dirty="0">
                <a:solidFill>
                  <a:srgbClr val="212B37"/>
                </a:solidFill>
                <a:latin typeface="Arial"/>
                <a:ea typeface="Arial"/>
                <a:cs typeface="Arial"/>
                <a:sym typeface="Arial"/>
              </a:rPr>
              <a:t>Vídeos Tutoriais/PDF):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 dirty="0">
              <a:solidFill>
                <a:srgbClr val="212B3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 dirty="0">
                <a:solidFill>
                  <a:srgbClr val="212B37"/>
                </a:solidFill>
                <a:latin typeface="Arial"/>
                <a:ea typeface="Arial"/>
                <a:cs typeface="Arial"/>
                <a:sym typeface="Arial"/>
              </a:rPr>
              <a:t>Monitoramento ao vivo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sng" strike="noStrike" cap="none" dirty="0">
                <a:solidFill>
                  <a:srgbClr val="212B37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https://repositorio.educacao.sp.gov.br/Inicio/MidiasCMSP#</a:t>
            </a:r>
            <a:r>
              <a:rPr lang="pt-BR" sz="1300" b="0" i="0" u="none" strike="noStrike" cap="none" dirty="0">
                <a:solidFill>
                  <a:srgbClr val="212B37"/>
                </a:solidFill>
                <a:latin typeface="Arial"/>
                <a:ea typeface="Arial"/>
                <a:cs typeface="Arial"/>
                <a:sym typeface="Arial"/>
              </a:rPr>
              <a:t> - vídeo</a:t>
            </a:r>
            <a:endParaRPr sz="1300" b="0" i="0" u="none" strike="noStrike" cap="none" dirty="0">
              <a:solidFill>
                <a:srgbClr val="212B3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sng" strike="noStrike" cap="none" dirty="0">
                <a:solidFill>
                  <a:srgbClr val="212B37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https://repositorio.educacao.sp.gov.br/Inicio/MidiasCMSP#</a:t>
            </a:r>
            <a:r>
              <a:rPr lang="pt-BR" sz="1300" b="0" i="0" u="none" strike="noStrike" cap="none" dirty="0">
                <a:solidFill>
                  <a:srgbClr val="212B37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pt-BR" sz="1300" b="0" i="0" u="none" strike="noStrike" cap="none" dirty="0" err="1">
                <a:solidFill>
                  <a:srgbClr val="212B37"/>
                </a:solidFill>
                <a:latin typeface="Arial"/>
                <a:ea typeface="Arial"/>
                <a:cs typeface="Arial"/>
                <a:sym typeface="Arial"/>
              </a:rPr>
              <a:t>pdf</a:t>
            </a:r>
            <a:endParaRPr sz="1300" b="0" i="0" u="none" strike="noStrike" cap="none" dirty="0">
              <a:solidFill>
                <a:srgbClr val="212B3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 dirty="0">
              <a:solidFill>
                <a:srgbClr val="212B3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 dirty="0">
                <a:solidFill>
                  <a:srgbClr val="212B37"/>
                </a:solidFill>
                <a:latin typeface="Arial"/>
                <a:ea typeface="Arial"/>
                <a:cs typeface="Arial"/>
                <a:sym typeface="Arial"/>
              </a:rPr>
              <a:t>Encontrar e Atribuir Atividade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sng" strike="noStrike" cap="none" dirty="0">
                <a:solidFill>
                  <a:srgbClr val="212B37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https://repositorio.educacao.sp.gov.br/Inicio/MidiasCMSP#</a:t>
            </a:r>
            <a:r>
              <a:rPr lang="pt-BR" sz="1300" b="0" i="0" u="none" strike="noStrike" cap="none" dirty="0">
                <a:solidFill>
                  <a:srgbClr val="212B37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pt-BR" sz="1300" b="0" i="0" u="none" strike="noStrike" cap="none" dirty="0" err="1">
                <a:solidFill>
                  <a:srgbClr val="212B37"/>
                </a:solidFill>
                <a:latin typeface="Arial"/>
                <a:ea typeface="Arial"/>
                <a:cs typeface="Arial"/>
                <a:sym typeface="Arial"/>
              </a:rPr>
              <a:t>pdf</a:t>
            </a:r>
            <a:endParaRPr sz="1300" b="0" i="0" u="none" strike="noStrike" cap="none" dirty="0">
              <a:solidFill>
                <a:srgbClr val="212B3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sng" strike="noStrike" cap="none" dirty="0">
                <a:solidFill>
                  <a:srgbClr val="212B37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https://repositorio.educacao.sp.gov.br/Inicio/MidiasCMSP#</a:t>
            </a:r>
            <a:r>
              <a:rPr lang="pt-BR" sz="1300" b="0" i="0" u="none" strike="noStrike" cap="none" dirty="0">
                <a:solidFill>
                  <a:srgbClr val="212B37"/>
                </a:solidFill>
                <a:latin typeface="Arial"/>
                <a:ea typeface="Arial"/>
                <a:cs typeface="Arial"/>
                <a:sym typeface="Arial"/>
              </a:rPr>
              <a:t> - vídeo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 dirty="0">
              <a:solidFill>
                <a:srgbClr val="212B3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 dirty="0">
                <a:solidFill>
                  <a:srgbClr val="212B37"/>
                </a:solidFill>
                <a:latin typeface="Arial"/>
                <a:ea typeface="Arial"/>
                <a:cs typeface="Arial"/>
                <a:sym typeface="Arial"/>
              </a:rPr>
              <a:t>Como alterar o idioma da plataforma?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sng" strike="noStrike" cap="none" dirty="0">
                <a:solidFill>
                  <a:srgbClr val="212B37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https://repositorio.educacao.sp.gov.br/Inicio/MidiasCMSP#</a:t>
            </a:r>
            <a:r>
              <a:rPr lang="pt-BR" sz="1300" b="0" i="0" u="none" strike="noStrike" cap="none" dirty="0">
                <a:solidFill>
                  <a:srgbClr val="212B37"/>
                </a:solidFill>
                <a:latin typeface="Arial"/>
                <a:ea typeface="Arial"/>
                <a:cs typeface="Arial"/>
                <a:sym typeface="Arial"/>
              </a:rPr>
              <a:t> - vídeo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 dirty="0">
              <a:solidFill>
                <a:srgbClr val="212B3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 dirty="0">
                <a:solidFill>
                  <a:srgbClr val="212B37"/>
                </a:solidFill>
                <a:latin typeface="Arial"/>
                <a:ea typeface="Arial"/>
                <a:cs typeface="Arial"/>
                <a:sym typeface="Arial"/>
              </a:rPr>
              <a:t>Relatório de Atividade do Estudante</a:t>
            </a:r>
          </a:p>
          <a:p>
            <a:pPr>
              <a:buSzPts val="1300"/>
            </a:pPr>
            <a:r>
              <a:rPr lang="da-DK" sz="1400" b="0" i="0" u="sng" strike="noStrike" cap="none" dirty="0">
                <a:solidFill>
                  <a:srgbClr val="212B37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https://repositorio.educacao.sp.gov.br/Inicio/MidiasCMSP#</a:t>
            </a:r>
            <a:r>
              <a:rPr lang="da-DK" sz="1400" b="0" i="0" u="none" strike="noStrike" cap="none" dirty="0">
                <a:solidFill>
                  <a:srgbClr val="212B37"/>
                </a:solidFill>
                <a:latin typeface="Arial"/>
                <a:ea typeface="Arial"/>
                <a:cs typeface="Arial"/>
                <a:sym typeface="Arial"/>
              </a:rPr>
              <a:t> - pdf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sng" strike="noStrike" cap="none" dirty="0">
                <a:solidFill>
                  <a:srgbClr val="212B37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https://repositorio.educacao.sp.gov.br/Inicio/MidiasCMSP#</a:t>
            </a:r>
            <a:r>
              <a:rPr lang="pt-BR" sz="1300" b="0" i="0" u="none" strike="noStrike" cap="none" dirty="0">
                <a:solidFill>
                  <a:srgbClr val="212B37"/>
                </a:solidFill>
                <a:latin typeface="Arial"/>
                <a:ea typeface="Arial"/>
                <a:cs typeface="Arial"/>
                <a:sym typeface="Arial"/>
              </a:rPr>
              <a:t> - vídeo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 dirty="0">
              <a:solidFill>
                <a:srgbClr val="212B3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 dirty="0">
                <a:solidFill>
                  <a:srgbClr val="212B37"/>
                </a:solidFill>
                <a:latin typeface="Arial"/>
                <a:ea typeface="Arial"/>
                <a:cs typeface="Arial"/>
                <a:sym typeface="Arial"/>
              </a:rPr>
              <a:t>Ilha da Aventura – Trilha Curricular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sng" strike="noStrike" cap="none" dirty="0">
                <a:solidFill>
                  <a:srgbClr val="212B37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https://repositorio.educacao.sp.gov.br/Inicio/MidiasCMSP#</a:t>
            </a:r>
            <a:r>
              <a:rPr lang="pt-BR" sz="1300" b="0" i="0" u="none" strike="noStrike" cap="none" dirty="0">
                <a:solidFill>
                  <a:srgbClr val="212B37"/>
                </a:solidFill>
                <a:latin typeface="Arial"/>
                <a:ea typeface="Arial"/>
                <a:cs typeface="Arial"/>
                <a:sym typeface="Arial"/>
              </a:rPr>
              <a:t> - vídeo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F9BCBA0-D798-01BE-32F8-7D4212C54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7475" y="1609217"/>
            <a:ext cx="3835844" cy="3358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A8E6990-7FE3-E4AA-FBB6-247D5E59EDA5}"/>
              </a:ext>
            </a:extLst>
          </p:cNvPr>
          <p:cNvSpPr txBox="1"/>
          <p:nvPr/>
        </p:nvSpPr>
        <p:spPr>
          <a:xfrm>
            <a:off x="134471" y="123815"/>
            <a:ext cx="8552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Sistematizando:</a:t>
            </a:r>
          </a:p>
        </p:txBody>
      </p:sp>
      <p:graphicFrame>
        <p:nvGraphicFramePr>
          <p:cNvPr id="3" name="Tabela 3">
            <a:extLst>
              <a:ext uri="{FF2B5EF4-FFF2-40B4-BE49-F238E27FC236}">
                <a16:creationId xmlns:a16="http://schemas.microsoft.com/office/drawing/2014/main" id="{EFDE54F1-209F-D31A-C3F1-14686000AE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3377814"/>
              </p:ext>
            </p:extLst>
          </p:nvPr>
        </p:nvGraphicFramePr>
        <p:xfrm>
          <a:off x="134471" y="504885"/>
          <a:ext cx="8942294" cy="4472493"/>
        </p:xfrm>
        <a:graphic>
          <a:graphicData uri="http://schemas.openxmlformats.org/drawingml/2006/table">
            <a:tbl>
              <a:tblPr firstRow="1" bandRow="1">
                <a:tableStyleId>{FBB0C9E9-D46C-4557-9080-65F0CED38CAB}</a:tableStyleId>
              </a:tblPr>
              <a:tblGrid>
                <a:gridCol w="2691568">
                  <a:extLst>
                    <a:ext uri="{9D8B030D-6E8A-4147-A177-3AD203B41FA5}">
                      <a16:colId xmlns:a16="http://schemas.microsoft.com/office/drawing/2014/main" val="1802263104"/>
                    </a:ext>
                  </a:extLst>
                </a:gridCol>
                <a:gridCol w="2154670">
                  <a:extLst>
                    <a:ext uri="{9D8B030D-6E8A-4147-A177-3AD203B41FA5}">
                      <a16:colId xmlns:a16="http://schemas.microsoft.com/office/drawing/2014/main" val="3839714635"/>
                    </a:ext>
                  </a:extLst>
                </a:gridCol>
                <a:gridCol w="4096056">
                  <a:extLst>
                    <a:ext uri="{9D8B030D-6E8A-4147-A177-3AD203B41FA5}">
                      <a16:colId xmlns:a16="http://schemas.microsoft.com/office/drawing/2014/main" val="3385068355"/>
                    </a:ext>
                  </a:extLst>
                </a:gridCol>
              </a:tblGrid>
              <a:tr h="1009725"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rgbClr val="FF0000"/>
                          </a:solidFill>
                          <a:latin typeface="Raleway" panose="020B0503030101060003" pitchFamily="34" charset="0"/>
                        </a:rPr>
                        <a:t>7 aulas de Matemática</a:t>
                      </a:r>
                    </a:p>
                    <a:p>
                      <a:pPr algn="ctr"/>
                      <a:r>
                        <a:rPr lang="pt-BR" sz="1600" b="1" dirty="0">
                          <a:solidFill>
                            <a:srgbClr val="FF0000"/>
                          </a:solidFill>
                          <a:latin typeface="Raleway" panose="020B0503030101060003" pitchFamily="34" charset="0"/>
                        </a:rPr>
                        <a:t>(</a:t>
                      </a:r>
                      <a:r>
                        <a:rPr lang="pt-BR" sz="1600" b="1" dirty="0" err="1">
                          <a:solidFill>
                            <a:srgbClr val="FF0000"/>
                          </a:solidFill>
                          <a:latin typeface="Raleway" panose="020B0503030101060003" pitchFamily="34" charset="0"/>
                        </a:rPr>
                        <a:t>regulares+AANP</a:t>
                      </a:r>
                      <a:r>
                        <a:rPr lang="pt-BR" sz="1600" b="1" dirty="0">
                          <a:solidFill>
                            <a:srgbClr val="FF0000"/>
                          </a:solidFill>
                          <a:latin typeface="Raleway" panose="020B0503030101060003" pitchFamily="34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rgbClr val="FF0000"/>
                          </a:solidFill>
                          <a:latin typeface="Raleway" panose="020B0503030101060003" pitchFamily="34" charset="0"/>
                        </a:rPr>
                        <a:t>Material Digital (</a:t>
                      </a:r>
                      <a:r>
                        <a:rPr lang="pt-BR" sz="1600" b="1" dirty="0" err="1">
                          <a:solidFill>
                            <a:srgbClr val="FF0000"/>
                          </a:solidFill>
                          <a:latin typeface="Raleway" panose="020B0503030101060003" pitchFamily="34" charset="0"/>
                        </a:rPr>
                        <a:t>pptx</a:t>
                      </a:r>
                      <a:r>
                        <a:rPr lang="pt-BR" sz="1600" b="1" dirty="0">
                          <a:solidFill>
                            <a:srgbClr val="FF0000"/>
                          </a:solidFill>
                          <a:latin typeface="Raleway" panose="020B0503030101060003" pitchFamily="34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rgbClr val="FF0000"/>
                          </a:solidFill>
                          <a:latin typeface="Raleway" panose="020B0503030101060003" pitchFamily="34" charset="0"/>
                        </a:rPr>
                        <a:t>Repositório CMSP (Materiais Digitais)</a:t>
                      </a:r>
                    </a:p>
                    <a:p>
                      <a:pPr algn="ctr"/>
                      <a:r>
                        <a:rPr lang="pt-BR" sz="1400" b="1" u="sng" dirty="0">
                          <a:solidFill>
                            <a:schemeClr val="hlink"/>
                          </a:solidFill>
                          <a:latin typeface="Raleway" panose="020B0503030101060003" pitchFamily="34" charset="0"/>
                          <a:hlinkClick r:id="rId3"/>
                        </a:rPr>
                        <a:t>https://centrodemidiasp.educacao.sp.gov.br</a:t>
                      </a:r>
                      <a:r>
                        <a:rPr lang="pt-BR" sz="1400" b="1" dirty="0">
                          <a:latin typeface="Raleway" panose="020B0503030101060003" pitchFamily="34" charset="0"/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301966"/>
                  </a:ext>
                </a:extLst>
              </a:tr>
              <a:tr h="1237728"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Raleway" panose="020B0503030101060003" pitchFamily="34" charset="0"/>
                        </a:rPr>
                        <a:t>1 aula de Matemática</a:t>
                      </a:r>
                    </a:p>
                    <a:p>
                      <a:pPr algn="ctr"/>
                      <a:r>
                        <a:rPr lang="pt-BR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Raleway" panose="020B0503030101060003" pitchFamily="34" charset="0"/>
                        </a:rPr>
                        <a:t>(Atividade Permanente)</a:t>
                      </a:r>
                    </a:p>
                    <a:p>
                      <a:pPr algn="ctr"/>
                      <a:r>
                        <a:rPr lang="pt-BR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Raleway" panose="020B0503030101060003" pitchFamily="34" charset="0"/>
                        </a:rPr>
                        <a:t>[Fixa, na rotina semanal]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Raleway" panose="020B0503030101060003" pitchFamily="34" charset="0"/>
                        </a:rPr>
                        <a:t>Material Digital MATIFIC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Raleway" panose="020B0503030101060003" pitchFamily="34" charset="0"/>
                        </a:rPr>
                        <a:t>Repositório CMSP (</a:t>
                      </a:r>
                      <a:r>
                        <a:rPr lang="pt-BR" sz="1600" b="1" u="sng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Raleway" panose="020B0503030101060003" pitchFamily="34" charset="0"/>
                        </a:rPr>
                        <a:t>Acervo Digital)</a:t>
                      </a:r>
                      <a:r>
                        <a:rPr lang="pt-BR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Raleway" panose="020B0503030101060003" pitchFamily="34" charset="0"/>
                        </a:rPr>
                        <a:t> </a:t>
                      </a:r>
                      <a:r>
                        <a:rPr lang="pt-BR" sz="1400" b="1" u="sng" dirty="0">
                          <a:solidFill>
                            <a:schemeClr val="hlink"/>
                          </a:solidFill>
                          <a:latin typeface="Raleway" panose="020B0503030101060003" pitchFamily="34" charset="0"/>
                          <a:hlinkClick r:id="rId3"/>
                        </a:rPr>
                        <a:t>https://centrodemidiasp.educacao.sp.gov.br</a:t>
                      </a:r>
                      <a:endParaRPr lang="pt-BR" sz="1400" b="1" dirty="0">
                        <a:latin typeface="Raleway" panose="020B0503030101060003" pitchFamily="34" charset="0"/>
                      </a:endParaRPr>
                    </a:p>
                    <a:p>
                      <a:pPr algn="ctr"/>
                      <a:endParaRPr lang="pt-BR" sz="1600" b="1" dirty="0">
                        <a:latin typeface="Raleway" panose="020B05030301010600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6961750"/>
                  </a:ext>
                </a:extLst>
              </a:tr>
              <a:tr h="553720"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rgbClr val="7030A0"/>
                          </a:solidFill>
                          <a:latin typeface="Raleway" panose="020B0503030101060003" pitchFamily="34" charset="0"/>
                        </a:rPr>
                        <a:t>Acessos Professores e Estudantes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rgbClr val="7030A0"/>
                          </a:solidFill>
                          <a:latin typeface="Raleway" panose="020B0503030101060003" pitchFamily="34" charset="0"/>
                        </a:rPr>
                        <a:t>Plataforma MATIFIC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rgbClr val="7030A0"/>
                          </a:solidFill>
                          <a:latin typeface="Raleway" panose="020B0503030101060003" pitchFamily="34" charset="0"/>
                        </a:rPr>
                        <a:t>SOMENTE pelo </a:t>
                      </a:r>
                      <a:r>
                        <a:rPr lang="pt-BR" sz="1600" b="1" dirty="0">
                          <a:latin typeface="Raleway" panose="020B0503030101060003" pitchFamily="34" charset="0"/>
                          <a:hlinkClick r:id="rId4"/>
                        </a:rPr>
                        <a:t>https://cmspwebip.tv</a:t>
                      </a:r>
                      <a:endParaRPr lang="pt-BR" sz="1600" b="1" dirty="0">
                        <a:latin typeface="Raleway" panose="020B05030301010600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5881421"/>
                  </a:ext>
                </a:extLst>
              </a:tr>
              <a:tr h="1009725"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rgbClr val="FF00FF"/>
                          </a:solidFill>
                          <a:latin typeface="Raleway" panose="020B0503030101060003" pitchFamily="34" charset="0"/>
                        </a:rPr>
                        <a:t>Exploração de atividades/jogos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rgbClr val="FF00FF"/>
                          </a:solidFill>
                          <a:latin typeface="Raleway" panose="020B0503030101060003" pitchFamily="34" charset="0"/>
                        </a:rPr>
                        <a:t>Indicação/apoio no Material Digital MATIFIC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rgbClr val="FF00FF"/>
                          </a:solidFill>
                          <a:latin typeface="Raleway" panose="020B0503030101060003" pitchFamily="34" charset="0"/>
                        </a:rPr>
                        <a:t>1- Ilha da Aventura (habilidades do ano)</a:t>
                      </a:r>
                    </a:p>
                    <a:p>
                      <a:pPr algn="ctr"/>
                      <a:r>
                        <a:rPr lang="pt-BR" sz="1600" b="1" dirty="0">
                          <a:solidFill>
                            <a:srgbClr val="00B050"/>
                          </a:solidFill>
                          <a:latin typeface="Raleway" panose="020B0503030101060003" pitchFamily="34" charset="0"/>
                        </a:rPr>
                        <a:t>2- Zona de Treinamento (reforço)</a:t>
                      </a:r>
                    </a:p>
                    <a:p>
                      <a:pPr algn="ctr"/>
                      <a:r>
                        <a:rPr lang="pt-BR" sz="1600" b="1" dirty="0">
                          <a:solidFill>
                            <a:srgbClr val="9933FF"/>
                          </a:solidFill>
                          <a:latin typeface="Raleway" panose="020B0503030101060003" pitchFamily="34" charset="0"/>
                        </a:rPr>
                        <a:t>3- Ilha do Trabalho Atribuído (NEE...)</a:t>
                      </a:r>
                    </a:p>
                    <a:p>
                      <a:pPr algn="ctr"/>
                      <a:r>
                        <a:rPr lang="pt-BR" sz="1600" b="1" dirty="0">
                          <a:solidFill>
                            <a:schemeClr val="tx1"/>
                          </a:solidFill>
                          <a:latin typeface="Raleway" panose="020B0503030101060003" pitchFamily="34" charset="0"/>
                        </a:rPr>
                        <a:t>4- Arena (estudantes c/ autonomia)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1614948"/>
                  </a:ext>
                </a:extLst>
              </a:tr>
              <a:tr h="396290"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rgbClr val="0000FF"/>
                          </a:solidFill>
                          <a:latin typeface="Raleway" panose="020B0503030101060003" pitchFamily="34" charset="0"/>
                        </a:rPr>
                        <a:t>Meta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rgbClr val="0000FF"/>
                          </a:solidFill>
                          <a:latin typeface="Raleway" panose="020B0503030101060003" pitchFamily="34" charset="0"/>
                        </a:rPr>
                        <a:t>Realização e CONCLUSÃO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rgbClr val="0000FF"/>
                          </a:solidFill>
                          <a:latin typeface="Raleway" panose="020B0503030101060003" pitchFamily="34" charset="0"/>
                        </a:rPr>
                        <a:t>2 atividades/jogos na única aula de Atividade Permanente da semana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3786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867457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82"/>
          <p:cNvSpPr txBox="1"/>
          <p:nvPr/>
        </p:nvSpPr>
        <p:spPr>
          <a:xfrm>
            <a:off x="134472" y="1069761"/>
            <a:ext cx="8955740" cy="303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i="0" u="none" strike="noStrike" cap="none" dirty="0">
                <a:solidFill>
                  <a:srgbClr val="0F0F0F"/>
                </a:solidFill>
                <a:latin typeface="Raleway Black" pitchFamily="2" charset="0"/>
                <a:ea typeface="Calibri"/>
                <a:cs typeface="Calibri"/>
                <a:sym typeface="Calibri"/>
              </a:rPr>
              <a:t>Referências:</a:t>
            </a:r>
            <a:endParaRPr sz="3200" dirty="0">
              <a:latin typeface="Raleway Black" pitchFamily="2" charset="0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8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600" b="0" i="0" u="none" strike="noStrike" cap="none" dirty="0">
                <a:solidFill>
                  <a:srgbClr val="000000"/>
                </a:solidFill>
                <a:latin typeface="Raleway" panose="020B0503030101060003" pitchFamily="34" charset="0"/>
                <a:ea typeface="Calibri"/>
                <a:cs typeface="Calibri"/>
                <a:sym typeface="Calibri"/>
              </a:rPr>
              <a:t>Roteiro para o Planejamento Escolar 2024 – Escopo-Sequência – Guia Referencial de Apoio </a:t>
            </a:r>
            <a:endParaRPr sz="1600" b="0" i="0" u="none" strike="noStrike" cap="none" dirty="0">
              <a:solidFill>
                <a:srgbClr val="000000"/>
              </a:solidFill>
              <a:latin typeface="Raleway" panose="020B0503030101060003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600" b="0" i="0" u="sng" strike="noStrike" cap="none" dirty="0">
                <a:solidFill>
                  <a:srgbClr val="0000FF"/>
                </a:solidFill>
                <a:latin typeface="Raleway" panose="020B0503030101060003" pitchFamily="34" charset="0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https://drive.google.com/file/d/1WjslNfsN2HyFZSndyGi3ckw8JxBjNKxd/view?usp=sharing</a:t>
            </a:r>
            <a:endParaRPr sz="1600" b="0" i="0" u="none" strike="noStrike" cap="none" dirty="0">
              <a:solidFill>
                <a:srgbClr val="000000"/>
              </a:solidFill>
              <a:latin typeface="Raleway" panose="020B0503030101060003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600" b="0" i="0" u="none" strike="noStrike" cap="none" dirty="0">
                <a:solidFill>
                  <a:srgbClr val="000000"/>
                </a:solidFill>
                <a:latin typeface="Raleway" panose="020B0503030101060003" pitchFamily="34" charset="0"/>
                <a:ea typeface="Calibri"/>
                <a:cs typeface="Calibri"/>
                <a:sym typeface="Calibri"/>
              </a:rPr>
              <a:t>Repositório Centro de Mídias</a:t>
            </a:r>
            <a:endParaRPr sz="1600" b="0" i="0" u="none" strike="noStrike" cap="none" dirty="0">
              <a:solidFill>
                <a:srgbClr val="000000"/>
              </a:solidFill>
              <a:latin typeface="Raleway" panose="020B0503030101060003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600" b="0" i="0" u="sng" strike="noStrike" cap="none" dirty="0">
                <a:solidFill>
                  <a:srgbClr val="0000FF"/>
                </a:solidFill>
                <a:latin typeface="Raleway" panose="020B0503030101060003" pitchFamily="34" charset="0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https://repositorio.educacao.sp.gov.br/Inicio/MidiasCMSP</a:t>
            </a:r>
            <a:r>
              <a:rPr lang="pt-BR" sz="1600" b="0" i="0" u="none" strike="noStrike" cap="none" dirty="0">
                <a:solidFill>
                  <a:srgbClr val="000000"/>
                </a:solidFill>
                <a:latin typeface="Raleway" panose="020B0503030101060003" pitchFamily="34" charset="0"/>
                <a:ea typeface="Calibri"/>
                <a:cs typeface="Calibri"/>
                <a:sym typeface="Calibri"/>
              </a:rPr>
              <a:t> </a:t>
            </a:r>
            <a:endParaRPr sz="1600" b="0" i="0" u="none" strike="noStrike" cap="none" dirty="0">
              <a:solidFill>
                <a:srgbClr val="000000"/>
              </a:solidFill>
              <a:latin typeface="Raleway" panose="020B0503030101060003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600" b="0" i="0" u="none" strike="noStrike" cap="none" dirty="0">
                <a:solidFill>
                  <a:srgbClr val="000000"/>
                </a:solidFill>
                <a:latin typeface="Raleway" panose="020B0503030101060003" pitchFamily="34" charset="0"/>
                <a:ea typeface="Calibri"/>
                <a:cs typeface="Calibri"/>
                <a:sym typeface="Calibri"/>
              </a:rPr>
              <a:t>MATIFIC</a:t>
            </a:r>
            <a:endParaRPr sz="1600" b="0" i="0" u="none" strike="noStrike" cap="none" dirty="0">
              <a:solidFill>
                <a:srgbClr val="000000"/>
              </a:solidFill>
              <a:latin typeface="Raleway" panose="020B0503030101060003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600" b="0" i="0" u="sng" strike="noStrike" cap="none" dirty="0">
                <a:solidFill>
                  <a:srgbClr val="0000FF"/>
                </a:solidFill>
                <a:latin typeface="Raleway" panose="020B0503030101060003" pitchFamily="34" charset="0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https://www.matific.com/bra/pt-br/login-page/</a:t>
            </a:r>
            <a:r>
              <a:rPr lang="pt-BR" sz="1600" b="0" i="0" u="none" strike="noStrike" cap="none" dirty="0">
                <a:solidFill>
                  <a:srgbClr val="000000"/>
                </a:solidFill>
                <a:latin typeface="Raleway" panose="020B0503030101060003" pitchFamily="34" charset="0"/>
                <a:ea typeface="Calibri"/>
                <a:cs typeface="Calibri"/>
                <a:sym typeface="Calibri"/>
              </a:rPr>
              <a:t> </a:t>
            </a:r>
            <a:endParaRPr sz="1600" b="0" i="0" u="none" strike="noStrike" cap="none" dirty="0">
              <a:solidFill>
                <a:srgbClr val="000000"/>
              </a:solidFill>
              <a:latin typeface="Raleway" panose="020B0503030101060003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032879"/>
            <a:ext cx="9144000" cy="109299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83"/>
          <p:cNvSpPr txBox="1"/>
          <p:nvPr/>
        </p:nvSpPr>
        <p:spPr>
          <a:xfrm>
            <a:off x="877882" y="34011"/>
            <a:ext cx="6984000" cy="6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400" dirty="0">
                <a:latin typeface="Raleway Black" pitchFamily="2" charset="0"/>
              </a:rPr>
              <a:t>Percepções do encontro:</a:t>
            </a:r>
            <a:endParaRPr sz="3400" dirty="0">
              <a:latin typeface="Raleway Black" pitchFamily="2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D35E7D3-15C8-FEEC-8F6A-F919B37411E3}"/>
              </a:ext>
            </a:extLst>
          </p:cNvPr>
          <p:cNvSpPr txBox="1"/>
          <p:nvPr/>
        </p:nvSpPr>
        <p:spPr>
          <a:xfrm>
            <a:off x="0" y="635140"/>
            <a:ext cx="9144000" cy="296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3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https://docs.google.com/forms/d/e/1FAIpQLSc734oojqozRpl0341DQZOfr9EVeezJvW3UqaZoUtUSEPKdEQ/viewform?usp=pp_url</a:t>
            </a:r>
            <a:r>
              <a:rPr lang="pt-BR" sz="13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54C367F-3BD4-B94D-B68B-380883BAEE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195" y="2776818"/>
            <a:ext cx="2217093" cy="22560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3375" y="-131825"/>
            <a:ext cx="2519223" cy="172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3641472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6" name="Google Shape;146;p9"/>
          <p:cNvGrpSpPr/>
          <p:nvPr/>
        </p:nvGrpSpPr>
        <p:grpSpPr>
          <a:xfrm>
            <a:off x="3751730" y="880782"/>
            <a:ext cx="5338482" cy="3818965"/>
            <a:chOff x="1243" y="94107"/>
            <a:chExt cx="4455213" cy="3310162"/>
          </a:xfrm>
          <a:solidFill>
            <a:srgbClr val="33CCCC"/>
          </a:solidFill>
        </p:grpSpPr>
        <p:sp>
          <p:nvSpPr>
            <p:cNvPr id="147" name="Google Shape;147;p9"/>
            <p:cNvSpPr/>
            <p:nvPr/>
          </p:nvSpPr>
          <p:spPr>
            <a:xfrm>
              <a:off x="1525369" y="1997308"/>
              <a:ext cx="1406961" cy="1406961"/>
            </a:xfrm>
            <a:prstGeom prst="ellipse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9"/>
            <p:cNvSpPr txBox="1"/>
            <p:nvPr/>
          </p:nvSpPr>
          <p:spPr>
            <a:xfrm>
              <a:off x="1731414" y="2203353"/>
              <a:ext cx="994871" cy="99487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pt-BR" sz="2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Bônus</a:t>
              </a:r>
              <a:endParaRPr/>
            </a:p>
          </p:txBody>
        </p:sp>
        <p:sp>
          <p:nvSpPr>
            <p:cNvPr id="149" name="Google Shape;149;p9"/>
            <p:cNvSpPr/>
            <p:nvPr/>
          </p:nvSpPr>
          <p:spPr>
            <a:xfrm rot="-8700000">
              <a:off x="567003" y="1733701"/>
              <a:ext cx="1134068" cy="400984"/>
            </a:xfrm>
            <a:prstGeom prst="leftArrow">
              <a:avLst>
                <a:gd name="adj1" fmla="val 60000"/>
                <a:gd name="adj2" fmla="val 50000"/>
              </a:avLst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1243" y="1074310"/>
              <a:ext cx="1336613" cy="106929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9"/>
            <p:cNvSpPr txBox="1"/>
            <p:nvPr/>
          </p:nvSpPr>
          <p:spPr>
            <a:xfrm>
              <a:off x="32561" y="1105628"/>
              <a:ext cx="1273977" cy="100665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26650" tIns="26650" rIns="26650" bIns="26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pt-BR" sz="1500" b="0" i="0" u="sng" strike="noStrike" cap="none" dirty="0">
                  <a:solidFill>
                    <a:schemeClr val="lt1"/>
                  </a:solidFill>
                  <a:latin typeface="Raleway ExtraBold"/>
                  <a:ea typeface="Raleway ExtraBold"/>
                  <a:cs typeface="Raleway ExtraBold"/>
                  <a:sym typeface="Raleway ExtraBold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Monitoramento ao vivo</a:t>
              </a:r>
              <a:endParaRPr sz="1500" dirty="0"/>
            </a:p>
          </p:txBody>
        </p:sp>
        <p:sp>
          <p:nvSpPr>
            <p:cNvPr id="152" name="Google Shape;152;p9"/>
            <p:cNvSpPr/>
            <p:nvPr/>
          </p:nvSpPr>
          <p:spPr>
            <a:xfrm rot="-5400000">
              <a:off x="1661815" y="1163777"/>
              <a:ext cx="1134068" cy="400984"/>
            </a:xfrm>
            <a:prstGeom prst="leftArrow">
              <a:avLst>
                <a:gd name="adj1" fmla="val 60000"/>
                <a:gd name="adj2" fmla="val 50000"/>
              </a:avLst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1314445" y="94107"/>
              <a:ext cx="1828808" cy="1406256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9"/>
            <p:cNvSpPr txBox="1"/>
            <p:nvPr/>
          </p:nvSpPr>
          <p:spPr>
            <a:xfrm>
              <a:off x="1355633" y="135295"/>
              <a:ext cx="1746432" cy="132388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1800" b="0" i="0" u="sng" strike="noStrike" cap="none">
                  <a:solidFill>
                    <a:schemeClr val="lt1"/>
                  </a:solidFill>
                  <a:latin typeface="Raleway ExtraBold"/>
                  <a:ea typeface="Raleway ExtraBold"/>
                  <a:cs typeface="Raleway ExtraBold"/>
                  <a:sym typeface="Raleway ExtraBold"/>
                </a:rPr>
                <a:t>Relatórios de desempenho</a:t>
              </a: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9"/>
            <p:cNvSpPr/>
            <p:nvPr/>
          </p:nvSpPr>
          <p:spPr>
            <a:xfrm rot="-2100000">
              <a:off x="2756628" y="1733701"/>
              <a:ext cx="1134068" cy="400984"/>
            </a:xfrm>
            <a:prstGeom prst="leftArrow">
              <a:avLst>
                <a:gd name="adj1" fmla="val 60000"/>
                <a:gd name="adj2" fmla="val 50000"/>
              </a:avLst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3119843" y="1074310"/>
              <a:ext cx="1336613" cy="106929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9"/>
            <p:cNvSpPr txBox="1"/>
            <p:nvPr/>
          </p:nvSpPr>
          <p:spPr>
            <a:xfrm>
              <a:off x="3151161" y="1105628"/>
              <a:ext cx="1273977" cy="100665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pt-BR" sz="1800" b="0" i="0" u="sng" strike="noStrike" cap="none">
                  <a:solidFill>
                    <a:schemeClr val="lt1"/>
                  </a:solidFill>
                  <a:latin typeface="Raleway ExtraBold"/>
                  <a:ea typeface="Raleway ExtraBold"/>
                  <a:cs typeface="Raleway ExtraBold"/>
                  <a:sym typeface="Raleway ExtraBold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Atribuição de atividades</a:t>
              </a: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1527</TotalTime>
  <Words>2574</Words>
  <Application>Microsoft Office PowerPoint</Application>
  <PresentationFormat>Apresentação na tela (16:9)</PresentationFormat>
  <Paragraphs>396</Paragraphs>
  <Slides>89</Slides>
  <Notes>89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89</vt:i4>
      </vt:variant>
    </vt:vector>
  </HeadingPairs>
  <TitlesOfParts>
    <vt:vector size="91" baseType="lpstr">
      <vt:lpstr>Tema do Office</vt:lpstr>
      <vt:lpstr>Simple Light</vt:lpstr>
      <vt:lpstr>Apresentação do PowerPoint</vt:lpstr>
      <vt:lpstr>Apresentação do PowerPoint</vt:lpstr>
      <vt:lpstr>Plataforma MATIFIC/2024</vt:lpstr>
      <vt:lpstr>Apresentação do PowerPoint</vt:lpstr>
      <vt:lpstr>Leitura em Voz Alta realizada pela formadora</vt:lpstr>
      <vt:lpstr>Parte 1: Breve histórico da MATIFIC </vt:lpstr>
      <vt:lpstr>Apresentação do PowerPoint</vt:lpstr>
      <vt:lpstr>Matific pelo mundo</vt:lpstr>
      <vt:lpstr>Apresentação do PowerPoint</vt:lpstr>
      <vt:lpstr>Apresentação do PowerPoint</vt:lpstr>
      <vt:lpstr>Parte 2: As Aulas Regulares de Matemática no Ens. Fund. Anos Iniciais </vt:lpstr>
      <vt:lpstr>Aula Regular Matemática</vt:lpstr>
      <vt:lpstr>Organização da rotina escolar - professor</vt:lpstr>
      <vt:lpstr>Organização da rotina escolar Exemplo:</vt:lpstr>
      <vt:lpstr>Apresentação do PowerPoint</vt:lpstr>
      <vt:lpstr>Repositório CMSP – Centro de Mídias da Educação São Paulo  https://centrodemidiasp.educacao.sp.gov.br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Parte 3: Atividade Permanente Uso da plataforma MATIFIC  </vt:lpstr>
      <vt:lpstr>Apresentação do PowerPoint</vt:lpstr>
      <vt:lpstr>Apresentação do PowerPoint</vt:lpstr>
      <vt:lpstr>Organização da rotina escolar – Atividade Permanente de Matemática. Exemplo:</vt:lpstr>
      <vt:lpstr> CMSP – Centro de Mídias da Educação São Paulo  https://centrodemidiasp.educação.sp.gov.br  </vt:lpstr>
      <vt:lpstr>Apresentação do PowerPoint</vt:lpstr>
      <vt:lpstr>Apresentação do PowerPoint</vt:lpstr>
      <vt:lpstr>Apresentação do PowerPoint</vt:lpstr>
      <vt:lpstr>Parte 4: Acesso dos Professores na MATIFIC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Parte 5: Página inicial de acesso de Professores - relatórios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Parte 6: Dados, metas e objetivos  </vt:lpstr>
      <vt:lpstr>Dados, metas e objetivos</vt:lpstr>
      <vt:lpstr>Apresentação do PowerPoint</vt:lpstr>
      <vt:lpstr>Dados, metas e objetivos Visão Escola/Diretoria de Ensino</vt:lpstr>
      <vt:lpstr>Parte 7: As Ilhas MATIFIC  </vt:lpstr>
      <vt:lpstr>Apresentação do PowerPoint</vt:lpstr>
      <vt:lpstr>Apresentação do PowerPoint</vt:lpstr>
      <vt:lpstr>Ilha do Trabalho Atribuído Atribuição de atividades/jogos  </vt:lpstr>
      <vt:lpstr> ILHA DO TRABALHO ATRIBUÍDO  Indicação: ALUNOS ELEGÍVEIS À EDUCAÇÃO ESPECIAL e alunos que cumprirem a meta da semana e necessitem de mais jogos.  Protagonismo/ Autonomia Curiosidade/Interesse/ Engajamento/Estratégias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Ilha “Zona de Treinamento”  </vt:lpstr>
      <vt:lpstr>Apresentação do PowerPoint</vt:lpstr>
      <vt:lpstr>Apresentação do PowerPoint</vt:lpstr>
      <vt:lpstr>ARENA  ATRIBUÍDA PELO PROFESSOR</vt:lpstr>
      <vt:lpstr>ARENA </vt:lpstr>
      <vt:lpstr>ARENA </vt:lpstr>
      <vt:lpstr>ARENA  Como usar na Arena? Ao escolher uma atividade, clicar no botão roxo:  Jogar com a classe</vt:lpstr>
      <vt:lpstr>ARENA - VISUALIZAÇÃO DO PROFESSOR E ALUNO </vt:lpstr>
      <vt:lpstr>ARENA:  ATRIBUÍDA A ESTUDANTES COM AUTONOMIA</vt:lpstr>
      <vt:lpstr>ARENA </vt:lpstr>
      <vt:lpstr>ARENA </vt:lpstr>
      <vt:lpstr>Para iniciar as competições/disputas  ARENA</vt:lpstr>
      <vt:lpstr>ARENA </vt:lpstr>
      <vt:lpstr>ARENA </vt:lpstr>
      <vt:lpstr>ARENA </vt:lpstr>
      <vt:lpstr>ARENA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LUCIMARA APARECIDA PERIM ALVES</cp:lastModifiedBy>
  <cp:revision>113</cp:revision>
  <dcterms:modified xsi:type="dcterms:W3CDTF">2024-05-29T14:27:25Z</dcterms:modified>
</cp:coreProperties>
</file>